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custShowLst>
    <p:custShow name="การนำเสนอแบบกำหนดเอง 1" id="0">
      <p:sldLst>
        <p:sld r:id="rId2"/>
        <p:sld r:id="rId4"/>
        <p:sld r:id="rId7"/>
        <p:sld r:id="rId8"/>
        <p:sld r:id="rId9"/>
        <p:sld r:id="rId11"/>
        <p:sld r:id="rId14"/>
        <p:sld r:id="rId17"/>
        <p:sld r:id="rId18"/>
        <p:sld r:id="rId20"/>
        <p:sld r:id="rId22"/>
      </p:sldLst>
    </p:custShow>
  </p:custShow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713"/>
    <a:srgbClr val="8B0323"/>
    <a:srgbClr val="830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82" d="100"/>
          <a:sy n="82" d="100"/>
        </p:scale>
        <p:origin x="-16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C41F6F-9655-4291-8FCB-79476A023010}" type="datetimeFigureOut">
              <a:rPr lang="th-TH" smtClean="0"/>
              <a:t>12/01/61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C138EF-941A-4694-9EAD-11CC9B72D046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</a:bodyPr>
          <a:lstStyle/>
          <a:p>
            <a:r>
              <a:rPr lang="th-TH" sz="7200" dirty="0" smtClean="0"/>
              <a:t>หน่วยการเรียนที่</a:t>
            </a:r>
            <a:r>
              <a:rPr lang="en-US" sz="7200" dirty="0" smtClean="0"/>
              <a:t> </a:t>
            </a:r>
            <a:r>
              <a:rPr lang="en-US" sz="7200" dirty="0" smtClean="0">
                <a:latin typeface="Angsana New" pitchFamily="18" charset="-34"/>
                <a:cs typeface="Angsana New" pitchFamily="18" charset="-34"/>
              </a:rPr>
              <a:t>8</a:t>
            </a:r>
            <a:endParaRPr lang="th-TH" sz="7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256656"/>
          </a:xfrm>
        </p:spPr>
        <p:txBody>
          <a:bodyPr>
            <a:normAutofit/>
          </a:bodyPr>
          <a:lstStyle/>
          <a:p>
            <a:r>
              <a:rPr lang="th-TH" sz="6000" dirty="0" smtClean="0">
                <a:solidFill>
                  <a:schemeClr val="tx1"/>
                </a:solidFill>
                <a:cs typeface="+mj-cs"/>
              </a:rPr>
              <a:t>การตั้งราคาขายปลีกค้าส่ง</a:t>
            </a:r>
            <a:endParaRPr lang="th-TH" sz="60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21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Program Files\Microsoft Office\MEDIA\CAGCAT10\j02127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286561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1. 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นโยบายระดับราคา</a:t>
            </a:r>
          </a:p>
          <a:p>
            <a:pPr marL="0" indent="0"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1.1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ระดับราคาตามราคาตลาด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1.2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ระดับราคาต่ำกว่าราคาตลาด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1.3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ระดับราคาสูงกว่าราคา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ตลาด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2.  นโยบายราคาเดียวกันกับราคาที่ยืดหยุ่นได้</a:t>
            </a: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2.1  นโยบายราคาเดียว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2.2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นโยบายราคา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ยืดหยุ่น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th-TH" b="1" dirty="0" smtClean="0"/>
              <a:t>นโยบายในการกำหนดราคา</a:t>
            </a:r>
            <a:endParaRPr lang="th-TH" b="1" dirty="0"/>
          </a:p>
        </p:txBody>
      </p:sp>
      <p:pic>
        <p:nvPicPr>
          <p:cNvPr id="5122" name="Picture 2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572768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480720" cy="601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5192" y="578914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3. 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นโยบายราคาพิจารณาจากวัฏจักรวงจรชีวิตของสินค้า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 3.1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นโยบายราคาสูง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 3.2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นโยบายราคาต่ำ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4. 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นโยบายราคาตามหลักจิตวิทยา</a:t>
            </a:r>
          </a:p>
          <a:p>
            <a:pPr marL="0" indent="0"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 4.1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การตั้งราคาแบบเลขขี่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เลขคู่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  4.2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การตั้งราคากลุ่มสิค้า 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4.3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การตั้งราคาสินค้าพิเศษ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  4.4 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การตั้งราคาตามความเคย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ชิน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 4.5 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การตั้งราคาเพื่อส่งเสริม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การตลาด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1747418" cy="16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4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Angsana New" pitchFamily="18" charset="-34"/>
              <a:cs typeface="+mj-cs"/>
            </a:endParaRPr>
          </a:p>
          <a:p>
            <a:pPr marL="0" indent="0">
              <a:buNone/>
            </a:pPr>
            <a:endParaRPr lang="en-US" sz="2800" dirty="0">
              <a:latin typeface="Angsana New" pitchFamily="18" charset="-34"/>
              <a:cs typeface="+mj-cs"/>
            </a:endParaRP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+mj-cs"/>
              </a:rPr>
              <a:t>5</a:t>
            </a:r>
            <a:r>
              <a:rPr lang="en-US" sz="2800" b="1" dirty="0" smtClean="0">
                <a:latin typeface="Angsana New" pitchFamily="18" charset="-34"/>
                <a:cs typeface="+mj-cs"/>
              </a:rPr>
              <a:t>. 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นโยบายการตั้งราคาแบบอื่นๆ</a:t>
            </a:r>
          </a:p>
          <a:p>
            <a:pPr marL="0" indent="0"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5.1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การตั้งราคาตามราคาสินค้าของกิจการ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private brand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)</a:t>
            </a:r>
          </a:p>
          <a:p>
            <a:pPr marL="0" indent="0"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5.2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การตั้งราคาหลายชิ้นรวมกัน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multiple-unit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package pricing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)</a:t>
            </a:r>
          </a:p>
          <a:p>
            <a:pPr marL="0" indent="0"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5.3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การตั้งราคาตามจำนวนและปริมาณการบรรจุ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unit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pricing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1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8" y="3530469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00" y="4653136"/>
            <a:ext cx="1454125" cy="11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9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67833" y="170080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การตั้งราคาทางธุรกิจมีหลายวิธี กิจการค้าส่งขอนำวิธีการตั้งราคาที่เหมาะสม และควรนำมาใช้ปฏิบัติมีดังนี้</a:t>
            </a:r>
          </a:p>
          <a:p>
            <a:pPr marL="0" indent="0"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1.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วิธีการตั้งราคาโดยพิจารณาจากต้นทุน</a:t>
            </a:r>
          </a:p>
          <a:p>
            <a:pPr marL="0" indent="0"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วิธีการตั้งราคาของธุรกิจค้าส่ง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37539" y="3861048"/>
            <a:ext cx="7056784" cy="13646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ต้นทุนต่อหน่วย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กำไรส่วนเพิ่ม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ราคาขาย</a:t>
            </a:r>
            <a:endParaRPr lang="th-TH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69" y="2564904"/>
            <a:ext cx="1784909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1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81" y="-23613"/>
            <a:ext cx="23762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วิธีการตั้งราคาโดยพิจารณาจากความต้องการซื้อและขาย</a:t>
            </a:r>
          </a:p>
          <a:p>
            <a:pPr marL="0" indent="0"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การกำหนดราคาสินค้าโดยใช้หลักเศรษฐศาสตร์เข้ามาร่วมพิจารณาเพื่อให้เห็นความเหมาะสมและได้รับกำไรสูงที่สุด การพิจารณาความต้องการของลูกค้า กิจการต้องดูความสามารถในการซื้อของลูกค้าเพื่อกำหนดราคาให้สอดคล้องกับความสามารถและอาจการซื้อที่ลูกค้ายอมรับได้ โยดูระดับความต้องการสิค้ามากน้อยเพียงใด และกิจการสามารถตอบสนองตอบราคาที่ตลาดเป้าหมายต้องการได้หรือไม่</a:t>
            </a:r>
            <a:endParaRPr lang="th-TH" sz="3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2232248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3.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วิธีการตั้งราคาโดยวิเคราะห์จุดคุ้มทุน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เป็นการวิเคราะห์ของกิจการเพื่อหาปริมาณยอดขายที่กิจการคุ้มทุน คือสามารถดำเนินอยู่ได้ ไม่กำไรและไม่ขาดทุน ณ ปริมาณยอดขายนี้ เรียกว่า จุดคุ้มทุน กล่าวคือเป็นระดับที่กิจการมีรายได้รวมเท่ากับต้นทุนรวม (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TR=TC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)การคำนวณจุดคุ้มทุน สามารถหาได้จาก</a:t>
            </a:r>
          </a:p>
          <a:p>
            <a:pPr marL="0" indent="0">
              <a:buNone/>
            </a:pP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                                                  ต้นทุน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คงที่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รวม</a:t>
            </a:r>
          </a:p>
          <a:p>
            <a:pPr marL="0" indent="0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จุดคุ้มทุน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=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                                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ส่วนเฉลี่ยต้นทันคงที่ต่อหน่วย (กำไรขั้นต่ำ)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2627784" y="4725144"/>
            <a:ext cx="4464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42" name="Picture 2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4725144"/>
            <a:ext cx="1843430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1"/>
            <a:ext cx="2529678" cy="25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89689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1. 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กำหดราคาตามบริการที่ให้อย่างเต็มที่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กำหดราคาตามบริการที่ให้อย่างจำกัด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กำ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หดราคาตามต้นทุน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สินค้าของราคาขายปลีก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กำ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หดราคาตาม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การแข่งขัน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กำหดราคาตาม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ลูกค้า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วิธีการตั้งราคาของธุรกิจค้าปลีก</a:t>
            </a:r>
            <a:endParaRPr lang="th-TH" b="1" dirty="0"/>
          </a:p>
        </p:txBody>
      </p:sp>
      <p:pic>
        <p:nvPicPr>
          <p:cNvPr id="11266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744675" cy="18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3608" y="174690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ซึ่งมีประเด็ดสำคัญอยู่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ประการ คือ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การคำนวณยอดเพิ่ม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ยอดเพิ่ม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mark up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คือ ส่วนที่เพิ่มจากราคาที่ซื้อมาเพื่อให้เป็นราคาขาย เช่น ราคาขายปลีก หน่วยละ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บาท ราคาขายส่งที่ซื้อมาหน่วยละ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บาท ดังนั้นยอดเพิ่มก็คือ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บาท หรือ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40%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ระดับของยอดเพิ่ม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สินค้าประเภทต่างๆมักจะถูกกำหนดยอดเพิ่มไว้ต่างๆกันขึ้นอยู่กับปัจจัยสำคัญ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ประการ คือ</a:t>
            </a:r>
          </a:p>
          <a:p>
            <a:pPr marL="0" indent="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2.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การกำหนดช่วงราคา</a:t>
            </a:r>
          </a:p>
          <a:p>
            <a:pPr marL="0" indent="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2.1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พิจารณาความต้องการของลูกค้า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การตั้งราคาสินค้า</a:t>
            </a:r>
            <a:endParaRPr lang="th-TH" b="1" dirty="0"/>
          </a:p>
        </p:txBody>
      </p:sp>
      <p:pic>
        <p:nvPicPr>
          <p:cNvPr id="12290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036"/>
            <a:ext cx="1819656" cy="16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28" y="4944686"/>
            <a:ext cx="1819656" cy="16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176"/>
            <a:ext cx="1819656" cy="16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78874"/>
            <a:ext cx="8229600" cy="5447290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2.  การกำหนดช่วงราคา</a:t>
            </a: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2.1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พิจารณาความต้องการของลูกค้า</a:t>
            </a: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 2.2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การพิจารณาหลักการของการขายปลีก</a:t>
            </a: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 2.3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ผลการเปลี่ยนแปลงจากต้นทุน</a:t>
            </a:r>
            <a:br>
              <a:rPr lang="th-TH" sz="28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 2.4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การกำหนดราคาเพื่อผลทางด้านการส่งเสริมการขาย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ตัวอย่าง เช่น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การขายลดราคา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การลดราคาสินค้าที่เป็นตัวนำ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การตั้งราคาสินค้าที่ซื้อมาในราคาพิเศษ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10" y="3933056"/>
            <a:ext cx="181051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74" y="4823749"/>
            <a:ext cx="1450472" cy="119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76005"/>
            <a:ext cx="181051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7" y="4704778"/>
            <a:ext cx="181051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การกำหนดราคาขายปลีก เป็นหลักที่ควรศึกษาอย่างยิ่ง ดังต่อไปนี้</a:t>
            </a:r>
          </a:p>
          <a:p>
            <a:pPr marL="0" indent="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การกำหนดราคา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กว่า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” </a:t>
            </a:r>
          </a:p>
          <a:p>
            <a:pPr marL="0" indent="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2.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การกำหนดราคาโดยการโยงความรู้สึกเรื่องคุณภาพเข้ากับเรื่องราคา</a:t>
            </a:r>
          </a:p>
          <a:p>
            <a:pPr marL="0" indent="0">
              <a:buNone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2.1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จะต้องโยงเรื่องคุณภาพเข้ากับราคา</a:t>
            </a:r>
          </a:p>
          <a:p>
            <a:pPr marL="0" indent="0">
              <a:buNone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2.2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จะต้องทำให้ลูกค้าเกิดความเชื่อถือตัวสินค้า</a:t>
            </a:r>
          </a:p>
          <a:p>
            <a:pPr marL="0" indent="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3.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การลดราคาสินค้า</a:t>
            </a:r>
          </a:p>
          <a:p>
            <a:pPr marL="0" indent="0">
              <a:buNone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3.1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การคำนวณยอดลด</a:t>
            </a:r>
          </a:p>
          <a:p>
            <a:pPr marL="0" indent="0">
              <a:buNone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3.2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ขนาดของยอดลด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r>
              <a:rPr lang="th-TH" b="1" dirty="0" smtClean="0"/>
              <a:t>จิตวิทยากับการกำหนดราคา</a:t>
            </a:r>
            <a:endParaRPr lang="th-TH" b="1" dirty="0"/>
          </a:p>
        </p:txBody>
      </p:sp>
      <p:pic>
        <p:nvPicPr>
          <p:cNvPr id="14339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2477786" cy="22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3256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รายวิชาการค้าปลีกและการค้าส่ง</a:t>
            </a:r>
          </a:p>
          <a:p>
            <a:pPr marL="0" indent="0" algn="ctr">
              <a:buNone/>
            </a:pPr>
            <a:endParaRPr lang="th-TH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ctr"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อาจารย์  จิรัชญา แซงสว่าง</a:t>
            </a:r>
          </a:p>
          <a:p>
            <a:pPr marL="0" indent="0" algn="ctr"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รายงานนี้เป็นอีกส่วนหนึ่งของวิชา การขายปลีกและการขายส่ง</a:t>
            </a:r>
            <a:endParaRPr lang="th-TH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ctr">
              <a:buNone/>
            </a:pP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33256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3075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9" y="4437112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93076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1" y="3212976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83" y="764704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945" y="1928812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40705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18" y="728084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15" y="744680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206646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71955" y="763302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/>
              <a:t>3.2   </a:t>
            </a:r>
            <a:r>
              <a:rPr lang="th-TH" sz="2800" dirty="0"/>
              <a:t>ขนาดของยอดลด</a:t>
            </a:r>
          </a:p>
          <a:p>
            <a:pPr marL="0" indent="0">
              <a:buNone/>
            </a:pPr>
            <a:r>
              <a:rPr lang="th-TH" sz="2800" dirty="0" smtClean="0"/>
              <a:t>	3.3   </a:t>
            </a:r>
            <a:r>
              <a:rPr lang="th-TH" sz="2800" dirty="0"/>
              <a:t>จังหวะเวลาของการลดราคา</a:t>
            </a:r>
          </a:p>
          <a:p>
            <a:pPr marL="0" indent="0">
              <a:buNone/>
            </a:pPr>
            <a:r>
              <a:rPr lang="th-TH" sz="2800" dirty="0" smtClean="0"/>
              <a:t>	3.4   </a:t>
            </a:r>
            <a:r>
              <a:rPr lang="th-TH" sz="2800" dirty="0"/>
              <a:t>การให้ส่วนลด</a:t>
            </a:r>
          </a:p>
          <a:p>
            <a:pPr marL="0" indent="0">
              <a:buNone/>
            </a:pPr>
            <a:r>
              <a:rPr lang="th-TH" sz="2800" dirty="0" smtClean="0"/>
              <a:t>	3.5   </a:t>
            </a:r>
            <a:r>
              <a:rPr lang="th-TH" sz="2800" dirty="0"/>
              <a:t>การขายสินค้าชำรุดบกพร่อง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63245" y="1609861"/>
            <a:ext cx="4257675" cy="3629025"/>
            <a:chOff x="1632" y="1248"/>
            <a:chExt cx="2682" cy="2286"/>
          </a:xfrm>
        </p:grpSpPr>
        <p:sp>
          <p:nvSpPr>
            <p:cNvPr id="4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th-TH"/>
            </a:p>
          </p:txBody>
        </p:sp>
        <p:sp>
          <p:nvSpPr>
            <p:cNvPr id="5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th-TH"/>
            </a:p>
          </p:txBody>
        </p:sp>
        <p:sp>
          <p:nvSpPr>
            <p:cNvPr id="6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1159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/>
              <a:t>ราคาเป็นเครื่องกำหนดมูลค่าในการแลกเปลี่ยนซื้อขายสิค้าหรือบริการต่างๆ การซื้อขายจะเกิดขึ้นเมื่อผู้ซื้อเต็มใจจะจ่ายในราคาหนึ่ง และผู้ขายพอใจจะขายในราคาเดียวกันการตัดสินใจตั้งราคาสินค้าเท่าใดนั้น ต้องพิจารณาจากหลายประการ เช่น มูลเหตุจูงใจในการซื้อ พฤติกรรมในการซื้อ สภาวะการแข่งขัน กฎระเบียบข้อบังคับตามกฎหมาย ต้นทุค่าใช้ทางการตลาดของสิค้าและบริการ สภาพเศรษฐกิจ ความมีจริยธรรมผู้ขาย ฯลฯ ผู้ขายจำเป็นต้องวิเคราะห์ปัจจัยต่างๆ เหล่านี้ ก่อนที่จะตัดสินใจกำหนดราคาสินค้าที่</a:t>
            </a:r>
            <a:r>
              <a:rPr lang="th-TH" sz="3200" dirty="0"/>
              <a:t>เ</a:t>
            </a:r>
            <a:r>
              <a:rPr lang="th-TH" sz="3200" dirty="0" smtClean="0"/>
              <a:t>หมาะสมภายใต้เงื่อนไขเกี่ยวกับวัตถุประสงค์และนโยบายการตั้งราคาของกิจการ</a:t>
            </a:r>
            <a:endParaRPr lang="th-TH" sz="32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99537"/>
            <a:ext cx="8229600" cy="826352"/>
          </a:xfrm>
        </p:spPr>
        <p:txBody>
          <a:bodyPr/>
          <a:lstStyle/>
          <a:p>
            <a:r>
              <a:rPr lang="th-TH" dirty="0" smtClean="0"/>
              <a:t>สรุป</a:t>
            </a:r>
            <a:endParaRPr lang="th-TH" dirty="0"/>
          </a:p>
        </p:txBody>
      </p:sp>
      <p:pic>
        <p:nvPicPr>
          <p:cNvPr id="3074" name="Picture 2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822807" cy="6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68" y="692696"/>
            <a:ext cx="988208" cy="6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620688"/>
            <a:ext cx="7408333" cy="4602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9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9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ขอบคุณและสวัสดี</a:t>
            </a:r>
            <a:endParaRPr lang="th-TH" sz="96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97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46" y="3789040"/>
            <a:ext cx="20695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/>
              <a:t>	</a:t>
            </a:r>
            <a:r>
              <a:rPr lang="th-TH" sz="3600" b="1" dirty="0" smtClean="0">
                <a:cs typeface="+mj-cs"/>
              </a:rPr>
              <a:t>ราคา (</a:t>
            </a:r>
            <a:r>
              <a:rPr lang="en-US" dirty="0" smtClean="0">
                <a:cs typeface="+mj-cs"/>
              </a:rPr>
              <a:t>price</a:t>
            </a:r>
            <a:r>
              <a:rPr lang="th-TH" sz="2800" dirty="0" smtClean="0">
                <a:cs typeface="+mj-cs"/>
              </a:rPr>
              <a:t>) หมายถึง  จำนวนเงินที่บุคคลต้องจ่ายเพื่อให้ได้มาซึ่งกรรมสิทธิ์ในตัวสิค้าและบริการ โดยแสดงมูลค่าที่ให้ผู้บริโภคจ่ายเพื่อแลกเปลี่ยนกับความสะดวกและความพอใจที่ได้รับจาการใช้สินค้าและบริการ</a:t>
            </a:r>
          </a:p>
          <a:p>
            <a:pPr marL="0" indent="0">
              <a:buNone/>
            </a:pPr>
            <a:r>
              <a:rPr lang="th-TH" sz="3600" b="1" dirty="0" smtClean="0">
                <a:cs typeface="+mj-cs"/>
              </a:rPr>
              <a:t>	มูลค่า</a:t>
            </a:r>
            <a:r>
              <a:rPr lang="th-TH" sz="3600" b="1" dirty="0">
                <a:cs typeface="+mj-cs"/>
              </a:rPr>
              <a:t> </a:t>
            </a:r>
            <a:r>
              <a:rPr lang="th-TH" sz="3600" b="1" dirty="0" smtClean="0">
                <a:cs typeface="+mj-cs"/>
              </a:rPr>
              <a:t>(</a:t>
            </a:r>
            <a:r>
              <a:rPr lang="en-US" dirty="0" smtClean="0">
                <a:cs typeface="+mj-cs"/>
              </a:rPr>
              <a:t>value</a:t>
            </a:r>
            <a:r>
              <a:rPr lang="th-TH" sz="2800" dirty="0" smtClean="0">
                <a:cs typeface="+mj-cs"/>
              </a:rPr>
              <a:t>)</a:t>
            </a:r>
            <a:r>
              <a:rPr lang="en-US" sz="2800" dirty="0" smtClean="0">
                <a:cs typeface="+mj-cs"/>
              </a:rPr>
              <a:t> </a:t>
            </a:r>
            <a:r>
              <a:rPr lang="th-TH" sz="2800" dirty="0" smtClean="0">
                <a:cs typeface="+mj-cs"/>
              </a:rPr>
              <a:t>หมายถึง  คุณค่าของสิค้าและบริการเมื่อเปรียบเทียบกับคุณภาพของสายตาของผู้บริโภค โดยพิจารณาจากอรรถประโยชน์และความพึงพอใจในสินค้ามูลค่าของสิค้าจะสูงหรือต่ำ</a:t>
            </a:r>
          </a:p>
          <a:p>
            <a:pPr marL="0" indent="0">
              <a:buNone/>
            </a:pPr>
            <a:r>
              <a:rPr lang="th-TH" sz="2800" dirty="0" smtClean="0">
                <a:cs typeface="+mj-cs"/>
              </a:rPr>
              <a:t>จะขึ้นอยู่กับต้นทุนของสินค้า ค่านิยมของผู้บริโภคที่มีต่อตัวสินค้า</a:t>
            </a:r>
            <a:endParaRPr lang="th-TH" sz="2800" dirty="0">
              <a:cs typeface="+mj-cs"/>
            </a:endParaRPr>
          </a:p>
        </p:txBody>
      </p:sp>
      <p:pic>
        <p:nvPicPr>
          <p:cNvPr id="17411" name="Picture 3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624"/>
            <a:ext cx="1723644" cy="18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52728"/>
          </a:xfrm>
        </p:spPr>
        <p:txBody>
          <a:bodyPr>
            <a:normAutofit/>
          </a:bodyPr>
          <a:lstStyle/>
          <a:p>
            <a:r>
              <a:rPr lang="th-TH" b="1" dirty="0" smtClean="0"/>
              <a:t>          ความหมายของราคา มูลค่า และอรรถประโยชน์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1756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805940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      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อรรถประโยชน์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(Utility) 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หมายถึง ประโยชน์สูงสุดของสินค้าที่สามารถสร้างความพึงพอใจและสนองความต้องการให้กับผู้บริโภคได้มากที่สุด 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อรรถประโยชน์แบ่งเป็น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ประเภท คือ</a:t>
            </a:r>
          </a:p>
          <a:p>
            <a:pPr marL="400050" lvl="1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อรรถประโยชน์ด้านรูปแบบ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from Utility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400050" lvl="1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อรรถประโยชน์ด้านเวลา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time Utility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400050" lvl="1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อรรถประโยชน์ด้านสถานที่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Place Utility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400050" lvl="1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อรรถประโยชน์ด้านการเป็นเจ้าของ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Possession Utility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400050" lvl="1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 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อรรถประโยชน์ด้านภาพพจน์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Image Utility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435" name="Picture 3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1289304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3347864" y="1124744"/>
            <a:ext cx="2376264" cy="1008112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dk1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gsana New" pitchFamily="18" charset="-34"/>
                <a:cs typeface="Angsana New" pitchFamily="18" charset="-34"/>
              </a:rPr>
              <a:t>อรรถประโยชน์ (</a:t>
            </a:r>
            <a:r>
              <a:rPr lang="en-US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gsana New" pitchFamily="18" charset="-34"/>
                <a:cs typeface="Angsana New" pitchFamily="18" charset="-34"/>
              </a:rPr>
              <a:t>Utility) </a:t>
            </a:r>
            <a:endParaRPr lang="th-TH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83868" y="2708920"/>
            <a:ext cx="2304256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มูลค่า (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value) </a:t>
            </a:r>
            <a:endParaRPr lang="th-TH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383868" y="4672048"/>
            <a:ext cx="2520280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ngsana New" pitchFamily="18" charset="-34"/>
                <a:cs typeface="Angsana New" pitchFamily="18" charset="-34"/>
              </a:rPr>
              <a:t>ราคา (</a:t>
            </a:r>
            <a:r>
              <a:rPr lang="en-US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ngsana New" pitchFamily="18" charset="-34"/>
                <a:cs typeface="Angsana New" pitchFamily="18" charset="-34"/>
              </a:rPr>
              <a:t>price) </a:t>
            </a:r>
            <a:endParaRPr lang="th-TH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4283968" y="2228916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335" y="4205461"/>
            <a:ext cx="585267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สี่เหลี่ยมผืนผ้า 13"/>
          <p:cNvSpPr/>
          <p:nvPr/>
        </p:nvSpPr>
        <p:spPr>
          <a:xfrm>
            <a:off x="1331640" y="5805264"/>
            <a:ext cx="7488832" cy="5040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รูปที่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8.1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แสดงความสัมพันธ์ระหว่างอรรถประโยชน์ มูลค่าและราคา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072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71600" y="1844824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โดยราคามีความสำคัญดังต่อไปนี้</a:t>
            </a:r>
          </a:p>
          <a:p>
            <a:pPr marL="400050" lvl="1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 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ทำให้กิจการอยู่รอด</a:t>
            </a:r>
          </a:p>
          <a:p>
            <a:pPr marL="400050" lvl="1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 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ทำให้เกิดรายได้จากการขาย</a:t>
            </a:r>
          </a:p>
          <a:p>
            <a:pPr marL="400050" lvl="1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 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เป็นพื้นฐานของระบบเศรษฐกิจ</a:t>
            </a:r>
          </a:p>
          <a:p>
            <a:pPr marL="400050" lvl="1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 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ราคามีผลกระต่อส่วนประสมทางการตลาด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52728"/>
          </a:xfrm>
        </p:spPr>
        <p:txBody>
          <a:bodyPr>
            <a:normAutofit/>
          </a:bodyPr>
          <a:lstStyle/>
          <a:p>
            <a:r>
              <a:rPr lang="th-TH" b="1" dirty="0" smtClean="0"/>
              <a:t>ความสำคัญของราคา</a:t>
            </a:r>
            <a:endParaRPr lang="th-TH" b="1" dirty="0"/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77" y="3356992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26625" y="1988840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ความสัมพันธ์</a:t>
            </a:r>
            <a:r>
              <a:rPr lang="th-TH" sz="3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ระหว่างราคากับส่วนประสมทางการตลาด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อื่นๆและตัวแปรด้านอื่นๆทางการตลาด มีดังนี้คือ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ราคากับสินค้า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2.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ราคากับการจัดจำหน่าย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3.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ราคากับการส่งเสริมการตลาด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4.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ราคากับการบริการลูกค้า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5.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ราคากับวัฏจักรชีวิตของผลิตภัณฑ์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ความสัมพันธ์ระหว่างราคากับส่วนประสมทางการตลาดอื่นๆ</a:t>
            </a:r>
            <a:endParaRPr lang="th-TH" b="1" dirty="0"/>
          </a:p>
        </p:txBody>
      </p:sp>
      <p:pic>
        <p:nvPicPr>
          <p:cNvPr id="2050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5168" y="1310259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ปัจจัยแวดล้อมที่มีอิทธิผลต่อการตั้งราค้านั้นมีหลายปัจจัย 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แบ่งเป็น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ปัจจัยใหญ่ๆ คือ</a:t>
            </a: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ปัจจัยภายในองค์กร 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แบ่งเป็นปัจจัยย่อยดังนี้</a:t>
            </a: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      1.1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ฝ่ายต่างๆในองค์กร</a:t>
            </a: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      1.2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ต้นทุนและค่าใช้จ่ายการดำเนินงาน</a:t>
            </a: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      1.3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ลักษณะและคุณภาพของผลิตภัณฑ์</a:t>
            </a: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      1.4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การใช้ส่วนประสมทางการตลาด</a:t>
            </a: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      1.5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ภาพพจน์บริษัทและภาพพจน์สินค้า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/>
              <a:t>ปัจจัยที่อิทธิผลต่อการตั้งราคา</a:t>
            </a:r>
            <a:endParaRPr lang="th-TH" b="1" dirty="0"/>
          </a:p>
        </p:txBody>
      </p:sp>
      <p:pic>
        <p:nvPicPr>
          <p:cNvPr id="3075" name="Picture 3" descr="C:\Program Files\Microsoft Office\MEDIA\CAGCAT10\j02122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5859"/>
            <a:ext cx="17465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1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 ปัจจัยภายอกองค์กร </a:t>
            </a:r>
          </a:p>
          <a:p>
            <a:pPr marL="0" indent="0">
              <a:buNone/>
            </a:pPr>
            <a:r>
              <a:rPr lang="th-TH" sz="3500" dirty="0" smtClean="0">
                <a:latin typeface="Angsana New" pitchFamily="18" charset="-34"/>
                <a:cs typeface="Angsana New" pitchFamily="18" charset="-34"/>
              </a:rPr>
              <a:t>แบ่งออกเป็นดังนี้</a:t>
            </a:r>
          </a:p>
          <a:p>
            <a:pPr marL="0" indent="0">
              <a:buNone/>
            </a:pPr>
            <a:r>
              <a:rPr lang="en-US" sz="35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2.1</a:t>
            </a:r>
            <a:r>
              <a:rPr lang="th-TH" sz="35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เศรษฐกิจ</a:t>
            </a:r>
          </a:p>
          <a:p>
            <a:pPr lvl="4">
              <a:buFontTx/>
              <a:buChar char="-"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รายได้ที่แท้จริงของผู้บริโภค</a:t>
            </a:r>
          </a:p>
          <a:p>
            <a:pPr lvl="4">
              <a:buFontTx/>
              <a:buChar char="-"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ภาวะเงินเฟ้อ</a:t>
            </a:r>
          </a:p>
          <a:p>
            <a:pPr lvl="4">
              <a:buFontTx/>
              <a:buChar char="-"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รูปแบบในการใช้จ่ายของผู้บริโภค</a:t>
            </a:r>
          </a:p>
          <a:p>
            <a:pPr marL="0" indent="0">
              <a:buNone/>
            </a:pPr>
            <a:r>
              <a:rPr lang="en-US" sz="35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2.2 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รัฐบาล</a:t>
            </a:r>
          </a:p>
          <a:p>
            <a:pPr marL="0" indent="0">
              <a:buNone/>
            </a:pP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	2.3 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ผู้ขายวัตถุดิบ</a:t>
            </a:r>
          </a:p>
          <a:p>
            <a:pPr marL="0" indent="0">
              <a:buNone/>
            </a:pP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	2.4 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การแข่งขัน</a:t>
            </a:r>
          </a:p>
          <a:p>
            <a:pPr marL="0" indent="0">
              <a:buNone/>
            </a:pP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	2.5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  ความต้องการ</a:t>
            </a:r>
            <a:endParaRPr lang="th-TH" sz="35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1830629" cy="11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51169"/>
            <a:ext cx="18288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340</TotalTime>
  <Words>701</Words>
  <Application>Microsoft Office PowerPoint</Application>
  <PresentationFormat>นำเสนอทางหน้าจอ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  <vt:variant>
        <vt:lpstr>การนำเสนอแบบกำหนดเอง</vt:lpstr>
      </vt:variant>
      <vt:variant>
        <vt:i4>1</vt:i4>
      </vt:variant>
    </vt:vector>
  </HeadingPairs>
  <TitlesOfParts>
    <vt:vector size="24" baseType="lpstr">
      <vt:lpstr>รูปคลื่น</vt:lpstr>
      <vt:lpstr>หน่วยการเรียนที่ 8</vt:lpstr>
      <vt:lpstr>งานนำเสนอ PowerPoint</vt:lpstr>
      <vt:lpstr>          ความหมายของราคา มูลค่า และอรรถประโยชน์</vt:lpstr>
      <vt:lpstr>งานนำเสนอ PowerPoint</vt:lpstr>
      <vt:lpstr>งานนำเสนอ PowerPoint</vt:lpstr>
      <vt:lpstr>ความสำคัญของราคา</vt:lpstr>
      <vt:lpstr>ความสัมพันธ์ระหว่างราคากับส่วนประสมทางการตลาดอื่นๆ</vt:lpstr>
      <vt:lpstr>ปัจจัยที่อิทธิผลต่อการตั้งราคา</vt:lpstr>
      <vt:lpstr>งานนำเสนอ PowerPoint</vt:lpstr>
      <vt:lpstr>นโยบายในการกำหนดราคา</vt:lpstr>
      <vt:lpstr>งานนำเสนอ PowerPoint</vt:lpstr>
      <vt:lpstr>งานนำเสนอ PowerPoint</vt:lpstr>
      <vt:lpstr>วิธีการตั้งราคาของธุรกิจค้าส่ง</vt:lpstr>
      <vt:lpstr>งานนำเสนอ PowerPoint</vt:lpstr>
      <vt:lpstr>งานนำเสนอ PowerPoint</vt:lpstr>
      <vt:lpstr>วิธีการตั้งราคาของธุรกิจค้าปลีก</vt:lpstr>
      <vt:lpstr>การตั้งราคาสินค้า</vt:lpstr>
      <vt:lpstr>งานนำเสนอ PowerPoint</vt:lpstr>
      <vt:lpstr>จิตวิทยากับการกำหนดราคา</vt:lpstr>
      <vt:lpstr>งานนำเสนอ PowerPoint</vt:lpstr>
      <vt:lpstr>สรุป</vt:lpstr>
      <vt:lpstr>งานนำเสนอ PowerPoint</vt:lpstr>
      <vt:lpstr>การนำเสนอแบบกำหนดเอง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หน่วยการเรียนที่ 8</dc:title>
  <dc:creator>WINSEVEN</dc:creator>
  <cp:lastModifiedBy>kkk</cp:lastModifiedBy>
  <cp:revision>54</cp:revision>
  <dcterms:created xsi:type="dcterms:W3CDTF">2013-12-04T07:45:08Z</dcterms:created>
  <dcterms:modified xsi:type="dcterms:W3CDTF">2018-01-12T07:17:18Z</dcterms:modified>
</cp:coreProperties>
</file>