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92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332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862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870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18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452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34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63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07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28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21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15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44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55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87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74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BDCEC4-54CD-4522-B650-D15BEC929C4B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CD2E-469A-4136-BB70-A3510FC4C1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041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learnkrutung.blogspot.com/2016/11/blog-post_78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pphichit.blogspot.com/2015/07/3104-2202.htm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43944"/>
            <a:ext cx="9555979" cy="5604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5400" b="1" dirty="0" smtClean="0">
                <a:solidFill>
                  <a:srgbClr val="FFFF00"/>
                </a:solidFill>
                <a:latin typeface="BoonTook Mon Ultra" panose="02010105050000000000" pitchFamily="2" charset="-34"/>
                <a:ea typeface="BoonTook Mon Ultra" panose="02010105050000000000" pitchFamily="2" charset="-34"/>
                <a:cs typeface="BoonTook Mon Ultra" panose="02010105050000000000" pitchFamily="2" charset="-34"/>
              </a:rPr>
              <a:t>การเขียนแบบและประมาณราคา</a:t>
            </a:r>
          </a:p>
          <a:p>
            <a:pPr marL="0" indent="0" algn="ctr">
              <a:buNone/>
            </a:pPr>
            <a:endParaRPr lang="th-TH" sz="5400" b="1" dirty="0"/>
          </a:p>
          <a:p>
            <a:pPr marL="0" indent="0" algn="ctr">
              <a:buNone/>
            </a:pPr>
            <a:r>
              <a:rPr lang="th-TH" sz="5400" b="1" dirty="0" smtClean="0">
                <a:solidFill>
                  <a:srgbClr val="FFFF00"/>
                </a:solidFill>
                <a:latin typeface="BoonTook Mon Ultra" panose="02010105050000000000" pitchFamily="2" charset="-34"/>
                <a:ea typeface="BoonTook Mon Ultra" panose="02010105050000000000" pitchFamily="2" charset="-34"/>
                <a:cs typeface="BoonTook Mon Ultra" panose="02010105050000000000" pitchFamily="2" charset="-34"/>
              </a:rPr>
              <a:t>โดย</a:t>
            </a:r>
          </a:p>
          <a:p>
            <a:pPr marL="0" indent="0" algn="ctr">
              <a:buNone/>
            </a:pPr>
            <a:r>
              <a:rPr lang="th-TH" sz="5400" b="1" dirty="0" smtClean="0">
                <a:solidFill>
                  <a:srgbClr val="FFFF00"/>
                </a:solidFill>
                <a:latin typeface="BoonTook Mon Ultra" panose="02010105050000000000" pitchFamily="2" charset="-34"/>
                <a:ea typeface="BoonTook Mon Ultra" panose="02010105050000000000" pitchFamily="2" charset="-34"/>
                <a:cs typeface="BoonTook Mon Ultra" panose="02010105050000000000" pitchFamily="2" charset="-34"/>
              </a:rPr>
              <a:t>อ.กฤษฎา  แก้วมหาวงษ์</a:t>
            </a:r>
            <a:endParaRPr lang="en-US" sz="5400" b="1" dirty="0">
              <a:solidFill>
                <a:srgbClr val="FFFF00"/>
              </a:solidFill>
              <a:latin typeface="BoonTook Mon Ultra" panose="02010105050000000000" pitchFamily="2" charset="-34"/>
              <a:ea typeface="BoonTook Mon Ultra" panose="02010105050000000000" pitchFamily="2" charset="-34"/>
              <a:cs typeface="BoonTook Mon Ultra" panose="0201010505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6032" y="4306104"/>
            <a:ext cx="4092531" cy="2173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940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072" y="597606"/>
            <a:ext cx="8946541" cy="1900896"/>
          </a:xfrm>
        </p:spPr>
        <p:txBody>
          <a:bodyPr/>
          <a:lstStyle/>
          <a:p>
            <a:pPr marL="0" indent="0" algn="thaiDist">
              <a:buNone/>
            </a:pPr>
            <a:r>
              <a:rPr lang="th-TH" dirty="0" smtClean="0"/>
              <a:t>	</a:t>
            </a:r>
            <a:r>
              <a:rPr lang="th-TH" sz="2800" dirty="0" smtClean="0">
                <a:cs typeface="KodchiangUPC" panose="02020603050405020304" pitchFamily="18" charset="-34"/>
              </a:rPr>
              <a:t>ผู้</a:t>
            </a:r>
            <a:r>
              <a:rPr lang="th-TH" sz="2800" dirty="0">
                <a:cs typeface="KodchiangUPC" panose="02020603050405020304" pitchFamily="18" charset="-34"/>
              </a:rPr>
              <a:t>ติดตั้งสามารถหาซื้อมาใช้ได้ เพียงแต่ต้องทราบว่าจะใช้เมนเบรคเกอร์แบบใดหรือทั้ง 2 แบบ ขนาดกี่แอมป์ และจำนวนเบรคเกอร์ย่อยจำนวนกี่ตัว จึงจะสามารถเลือกซื้อคอนซุเมอร์ หรือโหลดเซนเตอร์ที่สามารถใส่เมนเบรคเกอร์และเบรคเกอร์ย่อยได้ตามต้องการ โดยการอ่านแบบจากแบบแผงจ่ายไฟ</a:t>
            </a:r>
            <a:endParaRPr lang="en-US" sz="2800" dirty="0">
              <a:cs typeface="Kodchiang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513" y="2080876"/>
            <a:ext cx="3907657" cy="368785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9185" y="5887602"/>
            <a:ext cx="5456311" cy="538955"/>
          </a:xfrm>
        </p:spPr>
        <p:txBody>
          <a:bodyPr/>
          <a:lstStyle/>
          <a:p>
            <a:r>
              <a:rPr lang="th-TH" sz="2400" dirty="0">
                <a:cs typeface="KodchiangUPC" panose="02020603050405020304" pitchFamily="18" charset="-34"/>
              </a:rPr>
              <a:t>ภาพที่ 3 แสดงแผงจ่ายไฟฟ้า แบบ </a:t>
            </a:r>
            <a:r>
              <a:rPr lang="en-US" sz="2400" dirty="0" err="1">
                <a:cs typeface="KodchiangUPC" panose="02020603050405020304" pitchFamily="18" charset="-34"/>
              </a:rPr>
              <a:t>Oneline</a:t>
            </a:r>
            <a:r>
              <a:rPr lang="en-US" sz="2400" dirty="0">
                <a:cs typeface="KodchiangUPC" panose="02020603050405020304" pitchFamily="18" charset="-34"/>
              </a:rPr>
              <a:t> Diagram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th-TH" sz="3200" b="1" dirty="0">
                <a:cs typeface="KodchiangUPC" panose="02020603050405020304" pitchFamily="18" charset="-34"/>
              </a:rPr>
              <a:t/>
            </a:r>
            <a:br>
              <a:rPr lang="th-TH" sz="3200" b="1" dirty="0">
                <a:cs typeface="KodchiangUPC" panose="02020603050405020304" pitchFamily="18" charset="-34"/>
              </a:rPr>
            </a:br>
            <a:endParaRPr lang="en-US" sz="3200" dirty="0"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4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283335"/>
            <a:ext cx="7868991" cy="62204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3200" dirty="0">
                <a:cs typeface="KodchiangUPC" panose="02020603050405020304" pitchFamily="18" charset="-34"/>
              </a:rPr>
              <a:t>จากแบบแผงจ่ายไฟฟ้า ตามภาพที่ 3 การประมาณราคาเพื่อซื้ออุปกรณ์ จะได้ดังนี้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>
                <a:cs typeface="KodchiangUPC" panose="02020603050405020304" pitchFamily="18" charset="-34"/>
              </a:rPr>
              <a:t>                  1. เมนเบรคเกอร์ ชนิด 2 ขั้ว ขนาด 30 </a:t>
            </a:r>
            <a:r>
              <a:rPr lang="en-US" sz="3200" dirty="0">
                <a:cs typeface="KodchiangUPC" panose="02020603050405020304" pitchFamily="18" charset="-34"/>
              </a:rPr>
              <a:t>A </a:t>
            </a:r>
            <a:r>
              <a:rPr lang="th-TH" sz="3200" dirty="0">
                <a:cs typeface="KodchiangUPC" panose="02020603050405020304" pitchFamily="18" charset="-34"/>
              </a:rPr>
              <a:t>จำนวน 1 ตัว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>
                <a:cs typeface="KodchiangUPC" panose="02020603050405020304" pitchFamily="18" charset="-34"/>
              </a:rPr>
              <a:t>                  2. เบรคเกอร์ย่อย หรือลูกเบรคเกอร์ ขนาด 10 </a:t>
            </a:r>
            <a:r>
              <a:rPr lang="en-US" sz="3200" dirty="0">
                <a:cs typeface="KodchiangUPC" panose="02020603050405020304" pitchFamily="18" charset="-34"/>
              </a:rPr>
              <a:t>A </a:t>
            </a:r>
            <a:r>
              <a:rPr lang="th-TH" sz="3200" dirty="0">
                <a:cs typeface="KodchiangUPC" panose="02020603050405020304" pitchFamily="18" charset="-34"/>
              </a:rPr>
              <a:t>จำนวน 4 ตัว (ต่อใช้ไฟตามวงจรที่ 1 และ 3 ส่วนอีก 2 ตัว ให้สำรองไว้เพื่อใช้ในอนาคต)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>
                <a:cs typeface="KodchiangUPC" panose="02020603050405020304" pitchFamily="18" charset="-34"/>
              </a:rPr>
              <a:t>                  3. เบรคเกอร์ย่อย หรือลูกเบรคเกอร์ ขนาด 15 </a:t>
            </a:r>
            <a:r>
              <a:rPr lang="en-US" sz="3200" dirty="0">
                <a:cs typeface="KodchiangUPC" panose="02020603050405020304" pitchFamily="18" charset="-34"/>
              </a:rPr>
              <a:t>A </a:t>
            </a:r>
            <a:r>
              <a:rPr lang="th-TH" sz="3200" dirty="0">
                <a:cs typeface="KodchiangUPC" panose="02020603050405020304" pitchFamily="18" charset="-34"/>
              </a:rPr>
              <a:t>จำนวน 2 ตัว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>
                <a:cs typeface="KodchiangUPC" panose="02020603050405020304" pitchFamily="18" charset="-34"/>
              </a:rPr>
              <a:t>                  4. คอมซูมเมอร์ ชนิด 1 เมน 6 ช่อง  จำนวน 1 ตัว (โดยปกติควรใช้ตู้คอมซูมเมอร์ที่มีจำนวนช่องมากกว่า แบบกำหนด เพื่อการติดตั้งวงจรเพิ่มขึ้นในอนาคต)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>
                <a:cs typeface="KodchiangUPC" panose="02020603050405020304" pitchFamily="18" charset="-34"/>
              </a:rPr>
              <a:t/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>
                <a:cs typeface="KodchiangUPC" panose="02020603050405020304" pitchFamily="18" charset="-34"/>
              </a:rPr>
              <a:t>                  ซึ่งแผงจ่ายไฟตามวงจร ดังภาพที่ 3 ก็คือคอนซูมเมอร์ ตามภาพที่ 2 นั่นเอง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>
                <a:cs typeface="KodchiangUPC" panose="02020603050405020304" pitchFamily="18" charset="-34"/>
              </a:rPr>
              <a:t/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>
                <a:cs typeface="KodchiangUPC" panose="02020603050405020304" pitchFamily="18" charset="-34"/>
              </a:rPr>
              <a:t>                 การเขียนแบบแผงจ่ายไฟฟ้า ผู้เขียนอาจเขียนอยู่ในรูปแบบ </a:t>
            </a:r>
            <a:r>
              <a:rPr lang="en-US" sz="3200" dirty="0">
                <a:cs typeface="KodchiangUPC" panose="02020603050405020304" pitchFamily="18" charset="-34"/>
              </a:rPr>
              <a:t>Schematic Diagram </a:t>
            </a:r>
            <a:r>
              <a:rPr lang="th-TH" sz="3200" dirty="0">
                <a:cs typeface="KodchiangUPC" panose="02020603050405020304" pitchFamily="18" charset="-34"/>
              </a:rPr>
              <a:t>ดังภาพที่ 1 หรือ แบบ </a:t>
            </a:r>
            <a:r>
              <a:rPr lang="en-US" sz="3200" dirty="0" err="1">
                <a:cs typeface="KodchiangUPC" panose="02020603050405020304" pitchFamily="18" charset="-34"/>
              </a:rPr>
              <a:t>Oneline</a:t>
            </a:r>
            <a:r>
              <a:rPr lang="en-US" sz="3200" dirty="0">
                <a:cs typeface="KodchiangUPC" panose="02020603050405020304" pitchFamily="18" charset="-34"/>
              </a:rPr>
              <a:t> Diagram </a:t>
            </a:r>
            <a:r>
              <a:rPr lang="th-TH" sz="3200" dirty="0">
                <a:cs typeface="KodchiangUPC" panose="02020603050405020304" pitchFamily="18" charset="-34"/>
              </a:rPr>
              <a:t>ดังภาพที่ 3 ก็ได้ หรือหากเป็นงานที่เป็นอาคารขนาดเล็ก ผู้เขียนอาจไม่เขียนมาก็ได้ ผู้ประมาณการติดตั้งจะต้องคิดประมาณการแผงจ่ายไฟด้วยตนเอง โดยยึดหลักความปลอดภัยตามกฎการติดตั้งไฟฟ้า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0963" y="103031"/>
            <a:ext cx="3907657" cy="3687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0963" y="3790882"/>
            <a:ext cx="3907657" cy="283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46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49" y="262754"/>
            <a:ext cx="6778558" cy="6279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u="sng" dirty="0">
                <a:cs typeface="KodchiangUPC" panose="02020603050405020304" pitchFamily="18" charset="-34"/>
              </a:rPr>
              <a:t> </a:t>
            </a:r>
            <a:r>
              <a:rPr lang="th-TH" sz="3600" b="1" u="sng" dirty="0" smtClean="0">
                <a:cs typeface="KodchiangUPC" panose="02020603050405020304" pitchFamily="18" charset="-34"/>
              </a:rPr>
              <a:t>การ</a:t>
            </a:r>
            <a:r>
              <a:rPr lang="th-TH" sz="3600" b="1" u="sng" dirty="0">
                <a:cs typeface="KodchiangUPC" panose="02020603050405020304" pitchFamily="18" charset="-34"/>
              </a:rPr>
              <a:t>อ่านแบบรายละเอียดประกอบแบบ</a:t>
            </a:r>
          </a:p>
          <a:p>
            <a:pPr marL="0" indent="0" algn="thaiDist">
              <a:buNone/>
            </a:pPr>
            <a:r>
              <a:rPr lang="th-TH" sz="3200" dirty="0" smtClean="0">
                <a:cs typeface="KodchiangUPC" panose="02020603050405020304" pitchFamily="18" charset="-34"/>
              </a:rPr>
              <a:t>	รายละเอียด</a:t>
            </a:r>
            <a:r>
              <a:rPr lang="th-TH" sz="3200" dirty="0">
                <a:cs typeface="KodchiangUPC" panose="02020603050405020304" pitchFamily="18" charset="-34"/>
              </a:rPr>
              <a:t>ประกอบแบบ โดยปกติจะเป็นรายละเอียดเพิ่มเติมที่เกี่ยวกับวัสดุ อุปกรณ์ และรายละเอียดการติดตั้งต่างๆ ซึ่งผู้อ่านแบบจะต้องศึกษาและจัดทำตามรายละเอียดนั้น เช่น ยี่ห้อของวัสดุและอุปกรณ์ที่ต้องการให้ใช้ในการติดตั้ง ระยะห่างของอุปกรณ์ต่างๆ ที่ติดตั้ง เป็นต้น ซึ่งผู้ประมาณการจะต้องประมาณการค่าใช้จ่าย ที่ต้องใช้ และรายละเอียดการติดตั้งต่างๆ ให้ตรงตามรายละเอียดที่ปรากฎในรายละเอียดดังกล่าวตามแบบ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 smtClean="0">
                <a:cs typeface="KodchiangUPC" panose="02020603050405020304" pitchFamily="18" charset="-34"/>
              </a:rPr>
              <a:t>	สำหรับ</a:t>
            </a:r>
            <a:r>
              <a:rPr lang="th-TH" sz="3200" dirty="0">
                <a:cs typeface="KodchiangUPC" panose="02020603050405020304" pitchFamily="18" charset="-34"/>
              </a:rPr>
              <a:t>แบบที่ไม่ปรากฎรายละเอียดประกอบแบบ ผู้ประมาณการติดตั้งจะต้องคิดรายละเอียดต่างๆ ทั้งอุปกรณ์และการติดตั้งอุปกรณ์ต่างๆ ด้วยตนเอง แต่ต้องมีความปลอดภัยถูกต้องตามกฎการไฟฟ้า</a:t>
            </a:r>
            <a:endParaRPr lang="en-US" sz="3200" dirty="0">
              <a:cs typeface="Kodchiang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4026" y="1119199"/>
            <a:ext cx="4783326" cy="399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006107" y="5112913"/>
            <a:ext cx="5453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0" i="0" dirty="0" smtClean="0">
                <a:effectLst/>
                <a:latin typeface="Arial" panose="020B0604020202020204" pitchFamily="34" charset="0"/>
                <a:cs typeface="KodchiangUPC" panose="02020603050405020304" pitchFamily="18" charset="-34"/>
              </a:rPr>
              <a:t>ภาพประกอบตัวอย่างรายละเอียดประกอบแบบติดตั้งไฟฟ้า</a:t>
            </a:r>
            <a:r>
              <a:rPr lang="th-TH" sz="2800" dirty="0" smtClean="0">
                <a:cs typeface="KodchiangUPC" panose="02020603050405020304" pitchFamily="18" charset="-34"/>
              </a:rPr>
              <a:t/>
            </a:r>
            <a:br>
              <a:rPr lang="th-TH" sz="2800" dirty="0" smtClean="0">
                <a:cs typeface="KodchiangUPC" panose="02020603050405020304" pitchFamily="18" charset="-34"/>
              </a:rPr>
            </a:br>
            <a:endParaRPr lang="en-US" sz="2800" dirty="0"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8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3684" y="540940"/>
            <a:ext cx="112092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latin typeface="Angsana New" panose="02020603050405020304" pitchFamily="18" charset="-34"/>
                <a:cs typeface="KodchiangUPC" panose="02020603050405020304" pitchFamily="18" charset="-34"/>
              </a:rPr>
              <a:t>ก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ารถอดแบบ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หมายถึง การหาจำนวนของวัสดุอุปกรณ์ที่ต้องใช้ในงานโครงการทั้ง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cs typeface="KodchiangUPC" panose="02020603050405020304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ที่มีระบุในแบบและสเปค สามารถแบ่งการถอดวัสดุอุปกรณ์เป็น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2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ชนิด คือ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th-TH" sz="3200" b="1" i="0" dirty="0" smtClean="0"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การถอดวัสดุอุปกรณ์ที่นับได้ (</a:t>
            </a:r>
            <a:r>
              <a:rPr lang="en-US" sz="3200" b="1" i="0" dirty="0" smtClean="0"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Countable equipment) </a:t>
            </a:r>
            <a:r>
              <a:rPr lang="th-TH" sz="3200" b="0" i="0" dirty="0" smtClean="0">
                <a:effectLst/>
                <a:cs typeface="KodchiangUPC" panose="02020603050405020304" pitchFamily="18" charset="-34"/>
              </a:rPr>
              <a:t>การถอดวัสดุอุปกรณ์ที่นับได้จะถอดเป็นชุด </a:t>
            </a:r>
            <a:r>
              <a:rPr lang="th-TH" sz="3200" b="0" i="0" dirty="0" smtClean="0"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(</a:t>
            </a:r>
            <a:r>
              <a:rPr lang="en-US" sz="3200" b="0" i="0" dirty="0" smtClean="0"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Set) </a:t>
            </a:r>
            <a:r>
              <a:rPr lang="th-TH" sz="3200" b="0" i="0" dirty="0" smtClean="0"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โดยเน้นที่อุปกรณ์ย่อยที่มีปรากฏในแบบได้แก่ ดวงโคม สวิทช์ไฟฟ้า เต้ารับไฟฟ้า เต้ารับโทรศัพท์ อุปกรณ์แจ้งเตือนระบบไฟไหม้ เต้ารับโทรทัศน์ อุปกรณ์สางสัญญาณ ระบบเสียง และอุปกรณ์อื่น ๆ ที่มีอยู่ในแบบฟอร์ม </a:t>
            </a:r>
            <a:r>
              <a:rPr lang="en-US" sz="3200" b="0" i="0" dirty="0" smtClean="0"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BOQ </a:t>
            </a:r>
            <a:r>
              <a:rPr lang="th-TH" sz="3200" b="0" i="0" dirty="0" smtClean="0"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เป็นต้น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cs typeface="KodchiangUPC" panose="02020603050405020304" pitchFamily="18" charset="-34"/>
              </a:rPr>
              <a:t>2. </a:t>
            </a:r>
            <a:r>
              <a:rPr lang="th-TH" sz="3200" b="1" dirty="0">
                <a:cs typeface="KodchiangUPC" panose="02020603050405020304" pitchFamily="18" charset="-34"/>
              </a:rPr>
              <a:t> </a:t>
            </a:r>
            <a:r>
              <a:rPr lang="th-TH" sz="3200" dirty="0">
                <a:cs typeface="KodchiangUPC" panose="02020603050405020304" pitchFamily="18" charset="-34"/>
              </a:rPr>
              <a:t>การถอดทางเดินสายไฟฟ้าและสายไฟฟ้า (</a:t>
            </a:r>
            <a:r>
              <a:rPr lang="en-US" sz="3200" dirty="0">
                <a:cs typeface="KodchiangUPC" panose="02020603050405020304" pitchFamily="18" charset="-34"/>
              </a:rPr>
              <a:t>Raceway and Cable) </a:t>
            </a:r>
            <a:r>
              <a:rPr lang="th-TH" sz="3200" dirty="0">
                <a:cs typeface="KodchiangUPC" panose="02020603050405020304" pitchFamily="18" charset="-34"/>
              </a:rPr>
              <a:t>การถอดทางเดินสายไฟฟ้า (เช่น ท่อร้อยสายไฟฟ้า</a:t>
            </a:r>
            <a:r>
              <a:rPr lang="en-US" sz="3200" dirty="0" err="1">
                <a:cs typeface="KodchiangUPC" panose="02020603050405020304" pitchFamily="18" charset="-34"/>
              </a:rPr>
              <a:t>Wireway</a:t>
            </a:r>
            <a:r>
              <a:rPr lang="en-US" sz="3200" dirty="0">
                <a:cs typeface="KodchiangUPC" panose="02020603050405020304" pitchFamily="18" charset="-34"/>
              </a:rPr>
              <a:t> </a:t>
            </a:r>
            <a:r>
              <a:rPr lang="th-TH" sz="3200" dirty="0">
                <a:cs typeface="KodchiangUPC" panose="02020603050405020304" pitchFamily="18" charset="-34"/>
              </a:rPr>
              <a:t>หรือ </a:t>
            </a:r>
            <a:r>
              <a:rPr lang="en-US" sz="3200" dirty="0">
                <a:cs typeface="KodchiangUPC" panose="02020603050405020304" pitchFamily="18" charset="-34"/>
              </a:rPr>
              <a:t>Cable tray) </a:t>
            </a:r>
            <a:r>
              <a:rPr lang="th-TH" sz="3200" dirty="0">
                <a:cs typeface="KodchiangUPC" panose="02020603050405020304" pitchFamily="18" charset="-34"/>
              </a:rPr>
              <a:t>และสายไฟฟ้า (เช่น </a:t>
            </a:r>
            <a:r>
              <a:rPr lang="en-US" sz="3200" dirty="0">
                <a:cs typeface="KodchiangUPC" panose="02020603050405020304" pitchFamily="18" charset="-34"/>
              </a:rPr>
              <a:t>THW, NYY </a:t>
            </a:r>
            <a:r>
              <a:rPr lang="th-TH" sz="3200" dirty="0">
                <a:cs typeface="KodchiangUPC" panose="02020603050405020304" pitchFamily="18" charset="-34"/>
              </a:rPr>
              <a:t>หรือ </a:t>
            </a:r>
            <a:r>
              <a:rPr lang="en-US" sz="3200" dirty="0">
                <a:cs typeface="KodchiangUPC" panose="02020603050405020304" pitchFamily="18" charset="-34"/>
              </a:rPr>
              <a:t>XLPE) </a:t>
            </a:r>
            <a:r>
              <a:rPr lang="th-TH" sz="3200" dirty="0">
                <a:cs typeface="KodchiangUPC" panose="02020603050405020304" pitchFamily="18" charset="-34"/>
              </a:rPr>
              <a:t>จะถอดเป็นเมตร โดยจะเริ่มไล่ถอดตาม </a:t>
            </a:r>
            <a:r>
              <a:rPr lang="en-US" sz="3200" dirty="0" err="1">
                <a:cs typeface="KodchiangUPC" panose="02020603050405020304" pitchFamily="18" charset="-34"/>
              </a:rPr>
              <a:t>Singler</a:t>
            </a:r>
            <a:r>
              <a:rPr lang="en-US" sz="3200" dirty="0">
                <a:cs typeface="KodchiangUPC" panose="02020603050405020304" pitchFamily="18" charset="-34"/>
              </a:rPr>
              <a:t> line diagram </a:t>
            </a:r>
            <a:r>
              <a:rPr lang="th-TH" sz="3200" dirty="0">
                <a:cs typeface="KodchiangUPC" panose="02020603050405020304" pitchFamily="18" charset="-34"/>
              </a:rPr>
              <a:t>หรือ </a:t>
            </a:r>
            <a:r>
              <a:rPr lang="en-US" sz="3200" dirty="0">
                <a:cs typeface="KodchiangUPC" panose="02020603050405020304" pitchFamily="18" charset="-34"/>
              </a:rPr>
              <a:t>Riser diagram </a:t>
            </a:r>
            <a:r>
              <a:rPr lang="th-TH" sz="3200" dirty="0">
                <a:cs typeface="KodchiangUPC" panose="02020603050405020304" pitchFamily="18" charset="-34"/>
              </a:rPr>
              <a:t>จาก </a:t>
            </a:r>
            <a:r>
              <a:rPr lang="en-US" sz="3200" dirty="0">
                <a:cs typeface="KodchiangUPC" panose="02020603050405020304" pitchFamily="18" charset="-34"/>
              </a:rPr>
              <a:t>Incoming </a:t>
            </a:r>
            <a:r>
              <a:rPr lang="th-TH" sz="3200" dirty="0">
                <a:cs typeface="KodchiangUPC" panose="02020603050405020304" pitchFamily="18" charset="-34"/>
              </a:rPr>
              <a:t>ที่รับเข้ามาสู่โครงการจนถึงโหลดอุปกรณ์ตัวสุดท้าย (วงจรย่อย) เช่น ดวงโคมไฟฟ้า หรือ เต้ารับไฟฟ้า เป็นต้น</a:t>
            </a:r>
            <a:endParaRPr lang="en-US" sz="3200" dirty="0" smtClean="0">
              <a:cs typeface="KodchiangUPC" panose="02020603050405020304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h-TH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6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325" y="484249"/>
            <a:ext cx="9404723" cy="1400530"/>
          </a:xfrm>
        </p:spPr>
        <p:txBody>
          <a:bodyPr/>
          <a:lstStyle/>
          <a:p>
            <a:pPr algn="ctr"/>
            <a:r>
              <a:rPr lang="th-TH" sz="7200" dirty="0">
                <a:cs typeface="KodchiangUPC" panose="02020603050405020304" pitchFamily="18" charset="-34"/>
              </a:rPr>
              <a:t>หน่วยที่ 4 การประมาณการไฟฟ้า</a:t>
            </a:r>
            <a:endParaRPr lang="en-US" sz="7200" dirty="0"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415" y="20529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th-TH" sz="3200" b="1" dirty="0">
                <a:cs typeface="KodchiangUPC" panose="02020603050405020304" pitchFamily="18" charset="-34"/>
              </a:rPr>
              <a:t>การประมาณการติดตั้งไฟฟ้า</a:t>
            </a:r>
          </a:p>
          <a:p>
            <a:pPr marL="0" indent="0">
              <a:buNone/>
            </a:pPr>
            <a:r>
              <a:rPr lang="th-TH" sz="3200" dirty="0" smtClean="0">
                <a:cs typeface="KodchiangUPC" panose="02020603050405020304" pitchFamily="18" charset="-34"/>
              </a:rPr>
              <a:t>	หมายถึง</a:t>
            </a:r>
            <a:r>
              <a:rPr lang="th-TH" sz="3200" dirty="0">
                <a:cs typeface="KodchiangUPC" panose="02020603050405020304" pitchFamily="18" charset="-34"/>
              </a:rPr>
              <a:t>การคิดราคาเพื่อใช้สำหรับการรับจ้าง หรือรับเหมาติดตั้งระบบไฟฟ้าของอาคารต่างๆ โดยคิดประมาณการจากแบบติดตั้งไฟฟ้าที่เขียนขึ้นมา โดยแบบติดตั้งระบบไฟฟ้าของอาคารนั้นต้องประกอบไปด้วยส่วนต่างๆ ที่ได้กล่าวมาแล้ว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 smtClean="0">
                <a:cs typeface="KodchiangUPC" panose="02020603050405020304" pitchFamily="18" charset="-34"/>
              </a:rPr>
              <a:t>	จาก</a:t>
            </a:r>
            <a:r>
              <a:rPr lang="th-TH" sz="3200" dirty="0">
                <a:cs typeface="KodchiangUPC" panose="02020603050405020304" pitchFamily="18" charset="-34"/>
              </a:rPr>
              <a:t>การอ่านแบบต่างๆ  ในแบบติดตั้งระบบไฟฟ้าของอาคาร เราจึงนำไปเขียนลงในแบบประมาณราคาติดตั้งไฟฟ้า เพื่อคิดราคาวัสดุ อุปกรณ์ ค่าติดตั้ง และค่าดำเนินการ รวมราคาทั้งหมด เป็นราคาติดตั้งไฟฟ้าสำหรับอาคารนั้นต่อไป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0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8937" y="705442"/>
            <a:ext cx="103842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KodchiangUPC" panose="02020603050405020304" pitchFamily="18" charset="-34"/>
              </a:rPr>
              <a:t>หลักในการประมาณราคา</a:t>
            </a: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หลักของการประมาณราคา สำหรับผู้ประมาณราคา มีดังนี้</a:t>
            </a:r>
            <a:endParaRPr lang="th-TH" sz="3600" dirty="0" smtClean="0"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1) 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ถูกต้องครบถ้วน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2) 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ทันตามกำหนดเวลาที่ได้รับมอบหมาย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3) 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สามารถแสดงรายการอุปกรณ์ จำนวนที่ใช้ ค่าวัสดุอุปกรณ์ รวมทั้งค่าแรงที่ใช้ติดตั้งใกล้เคียงกับค่าใช้จ่ายจริงที่ได้ใช้จริง ๆ เมื่อจบงาน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4) 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มีข้อมูลที่ได้ทำการถอดแบบไว้ ดูแล้วเข้าใจง่าย เพื่อให้ผู้ประมาณราคาคนอื่นหรือวิศวกรผู้ดูแลงานที่ได้งานนี้แล้ว สามารถตรวจสอบได้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5) Bill Of Quantity 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หรือ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BOQ </a:t>
            </a:r>
            <a:r>
              <a:rPr kumimoji="0" lang="th-TH" sz="36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ที่ทำจัดเรียงหมวดหมู่ถูกต้อง และเข้าใจง่าย</a:t>
            </a:r>
            <a:endParaRPr kumimoji="0" lang="th-TH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7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7454" y="401346"/>
            <a:ext cx="92385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KodchiangUPC" panose="02020603050405020304" pitchFamily="18" charset="-34"/>
              </a:rPr>
              <a:t>ขั้นตอนของการประมาณราคา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 หลังจากที่ได้ผู้ประมาณราคาได้รับแบบและสเปค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(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ข้อกำหนดของงานติดตั้ง)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</a:t>
            </a:r>
            <a:endParaRPr lang="th-TH" sz="3200" dirty="0">
              <a:latin typeface="Angsana New" panose="02020603050405020304" pitchFamily="18" charset="-34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ขั้นตอนของการทำการประมาณราคา ดังนี้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-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การศึกษาและวิเคราะห์แบบรวมทั้งสเปคของวัสดุอุปกรณ์ที่ใช้ในการติดตั้ง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-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การถอดแบบหรือการถอดปริมาณของวัสดุอุปกรณ์ที่ใช้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-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การเก็บรวบรวมข้อมูลที่ได้จากการถอดแบบ หรือการทำ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Breakdown sheet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-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การสืบราคาของวัสดุอุปกรณ์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-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การทำราคาในรูปของ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BOQ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/>
            </a:r>
            <a:b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</a:br>
            <a:r>
              <a:rPr kumimoji="0" lang="th-TH" sz="3200" b="1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โดยหลังจากได้รับแบบและสเปคมาแล้ว ก็ต้องมีการพิจารณาให้ละเอียดชัดเจนว่า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ก)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แบบครบถ้วนหรือไม่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-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จำนวนหน้าของแบบ มีครบตามที่ระบุใน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Drawing List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ของแบบหรือไม่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-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จำนวนหน้าของสเปคมีครบหรือไม่ โดยดูได้จากสารบัญ</a:t>
            </a:r>
            <a:endParaRPr kumimoji="0" lang="th-TH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3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2778" y="543584"/>
            <a:ext cx="102151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286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ข)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แบบสมบูรณ์หรือไม่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-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แบบและรายละเอียดของอุปกรณ์ เช่น จำนวนหรือตำแหน่งที่ติดตั้งในแบบแปลนครบตามที่มีใน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Single line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และ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Riser diagram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หรือไม่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-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ข้อกำหนดหรือรายละเอียดของอุปกรณ์ต่าง ๆ ที่จำเป็นต้องใช้ทั้งหมดในโครงการ เช่น รูปแบบ ลักษณะหรือการติดตั้งมีครบตามที่มีในแบบหรือไม่ ที่สำคัญคือ อุปกรณ์หลัก ๆ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(Main equipment)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เช่น สเปคของหม้อแปลงหรือเครื่องกำเนิดไฟฟ้า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ค)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อะไรคือปัญหาและอะไรคือสิ่งที่ต้องเพิ่มเติม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-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ปัญหาของแบบไม่ครบ ไม่สมบูรณ์ รวมทั้งไม่มีข้อกำหนดของอุปกรณ์ที่ต้องเพิ่มเติมซึ่งมีผลต่อการทำราคา ต้องทำเป็นข้อคำถาม 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Questionaire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เพื่อสอบถามไปยังผู้ออกแบบ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-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เอกสาร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BOQ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ของงานมีหรือไม่ปกติผู้ออกแบบจะทำแบบฟอร์ม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 BOQ 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effectLst/>
                <a:latin typeface="Angsana New" panose="02020603050405020304" pitchFamily="18" charset="-34"/>
                <a:cs typeface="KodchiangUPC" panose="02020603050405020304" pitchFamily="18" charset="-34"/>
              </a:rPr>
              <a:t>สำหรับการประมูลงาน เพื่อให้บริษัทผู้รับเหมามีบรรทัดฐานทำการถอดแบบไปในทิศทางเดียวกันและสะดวกในการตรวจสอบราคาโดยการเปรียบเทียบแต่ละรายการ หากไม่มีผู้ประมาณราคาต้องออกแบบเองให้เข้าใจง่าย</a:t>
            </a:r>
            <a:endParaRPr kumimoji="0" lang="th-TH" sz="32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7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002" y="504970"/>
            <a:ext cx="9404723" cy="1400530"/>
          </a:xfrm>
        </p:spPr>
        <p:txBody>
          <a:bodyPr/>
          <a:lstStyle/>
          <a:p>
            <a:pPr algn="ctr"/>
            <a:r>
              <a:rPr lang="th-TH" sz="7200" dirty="0">
                <a:solidFill>
                  <a:schemeClr val="tx1"/>
                </a:solidFill>
                <a:cs typeface="KodchiangUPC" panose="02020603050405020304" pitchFamily="18" charset="-34"/>
                <a:hlinkClick r:id="rId2"/>
              </a:rPr>
              <a:t>ตัวอย่าง</a:t>
            </a:r>
            <a:r>
              <a:rPr lang="th-TH" sz="7200" dirty="0" smtClean="0">
                <a:solidFill>
                  <a:schemeClr val="tx1"/>
                </a:solidFill>
                <a:cs typeface="KodchiangUPC" panose="02020603050405020304" pitchFamily="18" charset="-34"/>
                <a:hlinkClick r:id="rId2"/>
              </a:rPr>
              <a:t>แบบประมาณ</a:t>
            </a:r>
            <a:r>
              <a:rPr lang="th-TH" sz="7200" dirty="0">
                <a:solidFill>
                  <a:schemeClr val="tx1"/>
                </a:solidFill>
                <a:cs typeface="KodchiangUPC" panose="02020603050405020304" pitchFamily="18" charset="-34"/>
                <a:hlinkClick r:id="rId2"/>
              </a:rPr>
              <a:t>การติดตั้งไฟฟ้า</a:t>
            </a:r>
            <a:endParaRPr lang="en-US" sz="7200" dirty="0">
              <a:solidFill>
                <a:schemeClr val="tx1"/>
              </a:solidFill>
              <a:cs typeface="Kodchiang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9792" y="2114506"/>
            <a:ext cx="7399141" cy="3929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864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94" y="1158112"/>
            <a:ext cx="11254152" cy="1400530"/>
          </a:xfrm>
        </p:spPr>
        <p:txBody>
          <a:bodyPr/>
          <a:lstStyle/>
          <a:p>
            <a:pPr algn="ctr"/>
            <a:r>
              <a:rPr lang="th-TH" sz="5400" dirty="0">
                <a:cs typeface="KodchiangUPC" panose="02020603050405020304" pitchFamily="18" charset="-34"/>
              </a:rPr>
              <a:t>หน่วยที่ 5 การใช้โปรแกรมคอมพิวเตอร์ในการประมาณราคา</a:t>
            </a:r>
            <a:endParaRPr lang="en-US" sz="5400" dirty="0">
              <a:cs typeface="Kodchiang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1278" y="2558642"/>
            <a:ext cx="5164183" cy="3873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600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98461"/>
            <a:ext cx="7766936" cy="1646302"/>
          </a:xfrm>
        </p:spPr>
        <p:txBody>
          <a:bodyPr/>
          <a:lstStyle/>
          <a:p>
            <a:r>
              <a:rPr lang="th-TH" sz="8000" b="1" dirty="0">
                <a:solidFill>
                  <a:schemeClr val="bg1"/>
                </a:solidFill>
                <a:cs typeface="KodchiangUPC" panose="02020603050405020304" pitchFamily="18" charset="-34"/>
                <a:hlinkClick r:id="rId2"/>
              </a:rPr>
              <a:t>การประมาณการระบบไฟฟ้า</a:t>
            </a:r>
            <a:endParaRPr lang="en-US" sz="8000" b="1" dirty="0">
              <a:solidFill>
                <a:schemeClr val="bg1"/>
              </a:solidFill>
              <a:cs typeface="KodchiangUPC" panose="02020603050405020304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794" y="2144763"/>
            <a:ext cx="9504609" cy="4307552"/>
          </a:xfrm>
        </p:spPr>
        <p:txBody>
          <a:bodyPr>
            <a:noAutofit/>
          </a:bodyPr>
          <a:lstStyle/>
          <a:p>
            <a:pPr algn="thaiDist"/>
            <a:r>
              <a:rPr lang="en-US" sz="3200" dirty="0" smtClean="0"/>
              <a:t>		</a:t>
            </a:r>
            <a:r>
              <a:rPr lang="th-TH" sz="4400" dirty="0" smtClean="0">
                <a:solidFill>
                  <a:srgbClr val="FFFF00"/>
                </a:solidFill>
                <a:cs typeface="KodchiangUPC" panose="02020603050405020304" pitchFamily="18" charset="-34"/>
              </a:rPr>
              <a:t>ศึกษา</a:t>
            </a:r>
            <a:r>
              <a:rPr lang="th-TH" sz="4400" dirty="0">
                <a:solidFill>
                  <a:srgbClr val="FFFF00"/>
                </a:solidFill>
                <a:cs typeface="KodchiangUPC" panose="02020603050405020304" pitchFamily="18" charset="-34"/>
              </a:rPr>
              <a:t>และปฏิบัติวิธีการดำเนินการ การวางแผนระบบงานระบบไฟฟ้า จากแบบไฟฟ้าทั่วไป ส่วนสำคัญของวิธีเดินสาย การถอดแบบ การทำแบบติดตั้งจริง การประเมินประมาณการไฟฟ้า ความต้องการ การจัดเตรียมค่าใช้จ่ายในการดำเนินงานประมาณการไฟฟ้า และค่าแรงงาน การใช้โปรแกรมคำนวณช่วยในการทำใบเสนอราคา</a:t>
            </a:r>
            <a:endParaRPr lang="en-US" sz="4400" dirty="0">
              <a:solidFill>
                <a:srgbClr val="FFFF00"/>
              </a:solidFill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5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1188720"/>
            <a:ext cx="10646229" cy="3722913"/>
          </a:xfrm>
        </p:spPr>
        <p:txBody>
          <a:bodyPr/>
          <a:lstStyle/>
          <a:p>
            <a:pPr algn="ctr"/>
            <a:r>
              <a:rPr lang="th-TH" sz="6600" dirty="0" smtClean="0">
                <a:solidFill>
                  <a:srgbClr val="FFFF00"/>
                </a:solidFill>
                <a:latin typeface="BoonTook Mon Ultra" panose="02010105050000000000" pitchFamily="2" charset="-34"/>
                <a:ea typeface="BoonTook Mon Ultra" panose="02010105050000000000" pitchFamily="2" charset="-34"/>
                <a:cs typeface="BoonTook Mon Ultra" panose="02010105050000000000" pitchFamily="2" charset="-34"/>
              </a:rPr>
              <a:t>หวังว่าการบรรยายในวันนี้จะทำให้ทุกท่านได้ความรู้เพิ่มขึ้นไม่มากก็น้อย</a:t>
            </a:r>
            <a:br>
              <a:rPr lang="th-TH" sz="6600" dirty="0" smtClean="0">
                <a:solidFill>
                  <a:srgbClr val="FFFF00"/>
                </a:solidFill>
                <a:latin typeface="BoonTook Mon Ultra" panose="02010105050000000000" pitchFamily="2" charset="-34"/>
                <a:ea typeface="BoonTook Mon Ultra" panose="02010105050000000000" pitchFamily="2" charset="-34"/>
                <a:cs typeface="BoonTook Mon Ultra" panose="02010105050000000000" pitchFamily="2" charset="-34"/>
              </a:rPr>
            </a:br>
            <a:r>
              <a:rPr lang="th-TH" sz="6600" dirty="0" smtClean="0">
                <a:latin typeface="BoonTook Mon Ultra" panose="02010105050000000000" pitchFamily="2" charset="-34"/>
                <a:ea typeface="BoonTook Mon Ultra" panose="02010105050000000000" pitchFamily="2" charset="-34"/>
                <a:cs typeface="BoonTook Mon Ultra" panose="02010105050000000000" pitchFamily="2" charset="-34"/>
              </a:rPr>
              <a:t/>
            </a:r>
            <a:br>
              <a:rPr lang="th-TH" sz="6600" dirty="0" smtClean="0">
                <a:latin typeface="BoonTook Mon Ultra" panose="02010105050000000000" pitchFamily="2" charset="-34"/>
                <a:ea typeface="BoonTook Mon Ultra" panose="02010105050000000000" pitchFamily="2" charset="-34"/>
                <a:cs typeface="BoonTook Mon Ultra" panose="02010105050000000000" pitchFamily="2" charset="-34"/>
              </a:rPr>
            </a:br>
            <a:r>
              <a:rPr lang="th-TH" sz="6600" dirty="0" smtClean="0">
                <a:solidFill>
                  <a:srgbClr val="FFFF00"/>
                </a:solidFill>
                <a:latin typeface="BLK Suphanburi" panose="02000000000000000000" pitchFamily="2" charset="0"/>
                <a:cs typeface="BLK Suphanburi" panose="02000000000000000000" pitchFamily="2" charset="0"/>
              </a:rPr>
              <a:t>ขอบคุณและสวัสดี</a:t>
            </a:r>
            <a:endParaRPr lang="en-US" sz="6600" dirty="0">
              <a:solidFill>
                <a:srgbClr val="FFFF00"/>
              </a:solidFill>
              <a:latin typeface="BLK Suphanburi" panose="02000000000000000000" pitchFamily="2" charset="0"/>
              <a:cs typeface="BLK Suphanbur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0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180" y="736053"/>
            <a:ext cx="9404723" cy="1400530"/>
          </a:xfrm>
        </p:spPr>
        <p:txBody>
          <a:bodyPr/>
          <a:lstStyle/>
          <a:p>
            <a:pPr algn="ctr"/>
            <a:r>
              <a:rPr lang="th-TH" sz="7200" dirty="0">
                <a:cs typeface="KodchiangUPC" panose="02020603050405020304" pitchFamily="18" charset="-34"/>
              </a:rPr>
              <a:t>หน่วยที่ 1 กฎและมาตรฐานการไฟฟ้า</a:t>
            </a:r>
            <a:endParaRPr lang="en-US" sz="7200" dirty="0">
              <a:cs typeface="Kodchiang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6066" y="1979829"/>
            <a:ext cx="6076950" cy="456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hevron 7"/>
          <p:cNvSpPr/>
          <p:nvPr/>
        </p:nvSpPr>
        <p:spPr>
          <a:xfrm>
            <a:off x="10559687" y="6230983"/>
            <a:ext cx="1397726" cy="311321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8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408" y="1148177"/>
            <a:ext cx="8946541" cy="1400530"/>
          </a:xfrm>
        </p:spPr>
        <p:txBody>
          <a:bodyPr/>
          <a:lstStyle/>
          <a:p>
            <a:pPr algn="ctr"/>
            <a:r>
              <a:rPr lang="th-TH" sz="7200" dirty="0">
                <a:cs typeface="KodchiangUPC" panose="02020603050405020304" pitchFamily="18" charset="-34"/>
              </a:rPr>
              <a:t>หน่วยที่ 2 การเดินสายแบบต่างๆ</a:t>
            </a:r>
            <a:endParaRPr lang="en-US" sz="7200" dirty="0">
              <a:cs typeface="Kodchiang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431" y="2548707"/>
            <a:ext cx="3048000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431" y="4612617"/>
            <a:ext cx="3048000" cy="1709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245" y="2548708"/>
            <a:ext cx="3007198" cy="1687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7597" y="2548707"/>
            <a:ext cx="3731391" cy="3676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073" y="4612617"/>
            <a:ext cx="2991542" cy="1709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110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66" y="657565"/>
            <a:ext cx="9404723" cy="1400530"/>
          </a:xfrm>
        </p:spPr>
        <p:txBody>
          <a:bodyPr/>
          <a:lstStyle/>
          <a:p>
            <a:pPr algn="ctr"/>
            <a:r>
              <a:rPr lang="th-TH" sz="7200" dirty="0">
                <a:cs typeface="KodchiangUPC" panose="02020603050405020304" pitchFamily="18" charset="-34"/>
              </a:rPr>
              <a:t>หน่วยที่ 3 การอ่านและถอดแบบไฟฟ้า</a:t>
            </a:r>
            <a:endParaRPr lang="en-US" sz="7200" dirty="0">
              <a:cs typeface="Kodchiang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1" y="2058095"/>
            <a:ext cx="10882647" cy="4548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cs typeface="KodchiangUPC" panose="02020603050405020304" pitchFamily="18" charset="-34"/>
              </a:rPr>
              <a:t>การอ่านแบบสัญลักษณ์ไฟฟ้า</a:t>
            </a:r>
          </a:p>
          <a:p>
            <a:pPr marL="0" indent="0" algn="thaiDist">
              <a:buNone/>
            </a:pPr>
            <a:r>
              <a:rPr lang="th-TH" sz="2800" dirty="0"/>
              <a:t> </a:t>
            </a:r>
            <a:r>
              <a:rPr lang="th-TH" sz="2800" dirty="0" smtClean="0"/>
              <a:t>	</a:t>
            </a:r>
            <a:r>
              <a:rPr lang="th-TH" sz="2800" dirty="0" smtClean="0">
                <a:cs typeface="KodchiangUPC" panose="02020603050405020304" pitchFamily="18" charset="-34"/>
              </a:rPr>
              <a:t>ใน</a:t>
            </a:r>
            <a:r>
              <a:rPr lang="th-TH" sz="2800" dirty="0">
                <a:cs typeface="KodchiangUPC" panose="02020603050405020304" pitchFamily="18" charset="-34"/>
              </a:rPr>
              <a:t>แบบแปลนการติดตั้งระบบไฟฟ้า จะมีแบบสัญลักษณ์ไฟฟ้าในแบบแปลนอยู่เสมอ เนื่องจากผู้เขียนแบบจะต้องใช้สัญลักษณ์แทนอุปกรณ์ไฟฟ้าต่างๆ ที่ต้องการให้มีการ</a:t>
            </a:r>
            <a:r>
              <a:rPr lang="th-TH" sz="2800" dirty="0" smtClean="0">
                <a:cs typeface="KodchiangUPC" panose="02020603050405020304" pitchFamily="18" charset="-34"/>
              </a:rPr>
              <a:t>ติดตั้ง</a:t>
            </a:r>
            <a:r>
              <a:rPr lang="th-TH" sz="2800" dirty="0">
                <a:cs typeface="KodchiangUPC" panose="02020603050405020304" pitchFamily="18" charset="-34"/>
              </a:rPr>
              <a:t>ในอาคารที่ได้ออกแบบไว้ เพื่อจะได้มีความสะดวกในการจัดวางลงในแบบแปลนของอาคารนั้นๆ แต่อุปกรณ์อาจจะมีความแตกต่างกันตามที่ผู้ออกแบบหรือผู้เขียนแบบได้ใช้ความรู้ความสามารถในการออกแบบตามการใช้งาน หรือตามมาตรฐานต่างๆ ทางไฟฟ้า จึงจำเป็นต้องกำหนดสัญลักษณ์ของอุปกรณ์นั้น ๆ แทนการเขียนเป็นตัวอักษรที่อาจจะยุ่งยาก และผู้ออกแบบจะต้องเขียนสัญลักษณ์ต่างๆ ที่ได้เขียนลงไปบนแปลนอาคาร พร้อมความหมายของสัญลักษณ์นั้นลงในแบบแปลนที่ได้ออกแบบเสมอ หากผู้ออกแบบไม่ได้เขียนแบบสัญลักษณ์ลงไป อาจทำให้ผู้อ่านแบบเข้าใจความหมายคลาดเคลื่อนได้ เนื่องจากผู้ออกแบบอาจใช้ความหมายของสัญลักษณ์แตกต่างกัน ซึ่งความหมายที่ถูกต้องจะใช้จากแบบที่ผู้ออกแบบกำหนดไว้เป็นหลัก</a:t>
            </a:r>
            <a:endParaRPr lang="en-US" sz="2800" dirty="0"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6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57103" y="4577177"/>
            <a:ext cx="8946541" cy="2003927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 smtClean="0">
                <a:cs typeface="KodchiangUPC" panose="02020603050405020304" pitchFamily="18" charset="-34"/>
              </a:rPr>
              <a:t>	ผู้อ่าน</a:t>
            </a:r>
            <a:r>
              <a:rPr lang="th-TH" sz="3200" dirty="0">
                <a:cs typeface="KodchiangUPC" panose="02020603050405020304" pitchFamily="18" charset="-34"/>
              </a:rPr>
              <a:t>แบบไฟฟ้าจะต้องศึกษาสัญลักษณ์ และความหมายในแบบเพื่อที่จะได้ทราบว่าในการติดตั้งจะต้องใช้อุปกรณ์อะไรบ้าง จำนวนเท่าไร โดยการนับสัญลักษณ์ต่างๆ ตามที่กำหนดไว้ในแบบแปลนการติดตั้งอุปกรณ์ไฟฟ้า และติดตั้งอุปกรณ์นั้นๆ ตรงส่วนใด ของอาคารตามแบบที่ได้เขียนลงไปบนแบบแปลน</a:t>
            </a:r>
            <a:endParaRPr lang="en-US" sz="3200" dirty="0">
              <a:cs typeface="KodchiangUPC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7960" y="418027"/>
            <a:ext cx="81248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6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405" y="0"/>
            <a:ext cx="8946541" cy="2859108"/>
          </a:xfrm>
        </p:spPr>
        <p:txBody>
          <a:bodyPr/>
          <a:lstStyle/>
          <a:p>
            <a:pPr marL="0" indent="0">
              <a:buNone/>
            </a:pPr>
            <a:r>
              <a:rPr lang="th-TH" sz="3200" b="1" dirty="0">
                <a:cs typeface="KodchiangUPC" panose="02020603050405020304" pitchFamily="18" charset="-34"/>
              </a:rPr>
              <a:t>แบบผังไฟฟ้า</a:t>
            </a:r>
          </a:p>
          <a:p>
            <a:pPr marL="0" indent="0" algn="thaiDist">
              <a:buNone/>
            </a:pPr>
            <a:r>
              <a:rPr lang="th-TH" sz="2800" dirty="0" smtClean="0"/>
              <a:t>	คือ</a:t>
            </a:r>
            <a:r>
              <a:rPr lang="th-TH" sz="2800" dirty="0"/>
              <a:t>แบบที่ผู้เขียนแบบได้นำสัญลักษณ์ต่างๆ ที่ได้กำหนดไว้ มาวางลงในแบบแปลนอาคาร เพื่อที่จะได้ทราบว่าต้องการให้ผู้ติดตั้ง ติดตั้งอุปกรณ์ไฟฟ้าอะไร โดยการเขียนสัญลักษณ์นั้น ลงตามจุดที่ต้องการให้ติดตั้ง และหากอุปกรณ์นั้นเป็นอุปกรณ์ที่มีความยาว ต้องวางแนวให้ตรงกับลักษณะที่ต้องการให้ติดตั้ง เพื่อผู้ติดตั้งจะได้วางให้ตรงกับการออกแบบ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405" y="2489244"/>
            <a:ext cx="5057775" cy="417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470180" y="2859108"/>
            <a:ext cx="53661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0" i="0" dirty="0" smtClean="0">
                <a:effectLst/>
                <a:latin typeface="Arial" panose="020B0604020202020204" pitchFamily="34" charset="0"/>
                <a:cs typeface="KodchiangUPC" panose="02020603050405020304" pitchFamily="18" charset="-34"/>
              </a:rPr>
              <a:t>	การอ่านแบบผังไฟฟ้าจะต้องใช้คู่กับแบบสัญลักษณ์ จึงจะสามารถทราบได้ว่าจะต้องใช้อุปกรณ์อะไรบ้าง ดังนั้นในการเขียนแบบจะต้องมีผังไฟฟ้าและแบบสัญลักษณ์เสมอ</a:t>
            </a:r>
            <a:endParaRPr lang="en-US" sz="3200" dirty="0"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6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26960"/>
            <a:ext cx="4602029" cy="538955"/>
          </a:xfrm>
        </p:spPr>
        <p:txBody>
          <a:bodyPr/>
          <a:lstStyle/>
          <a:p>
            <a:r>
              <a:rPr lang="th-TH" sz="4400" b="1" dirty="0">
                <a:cs typeface="KodchiangUPC" panose="02020603050405020304" pitchFamily="18" charset="-34"/>
              </a:rPr>
              <a:t>การอ่านแบบแผงจ่ายไฟฟ้า</a:t>
            </a:r>
            <a:r>
              <a:rPr lang="th-TH" sz="3200" b="1" dirty="0">
                <a:cs typeface="KodchiangUPC" panose="02020603050405020304" pitchFamily="18" charset="-34"/>
              </a:rPr>
              <a:t/>
            </a:r>
            <a:br>
              <a:rPr lang="th-TH" sz="3200" b="1" dirty="0">
                <a:cs typeface="KodchiangUPC" panose="02020603050405020304" pitchFamily="18" charset="-34"/>
              </a:rPr>
            </a:br>
            <a:endParaRPr lang="en-US" sz="3200" dirty="0">
              <a:cs typeface="KodchiangUPC" panose="02020603050405020304" pitchFamily="18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12" y="1408694"/>
            <a:ext cx="5036563" cy="419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603" y="1408694"/>
            <a:ext cx="3971925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6773" y="5777757"/>
            <a:ext cx="6149640" cy="5389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400" dirty="0">
                <a:cs typeface="KodchiangUPC" panose="02020603050405020304" pitchFamily="18" charset="-34"/>
              </a:rPr>
              <a:t>ภาพที่ 1 แสดงแผงจ่ายไฟ ที่เขียนแบบ </a:t>
            </a:r>
            <a:r>
              <a:rPr lang="en-US" sz="2400" dirty="0">
                <a:cs typeface="KodchiangUPC" panose="02020603050405020304" pitchFamily="18" charset="-34"/>
              </a:rPr>
              <a:t>Schematic Diagram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th-TH" sz="3200" b="1" dirty="0" smtClean="0">
                <a:cs typeface="KodchiangUPC" panose="02020603050405020304" pitchFamily="18" charset="-34"/>
              </a:rPr>
              <a:t/>
            </a:r>
            <a:br>
              <a:rPr lang="th-TH" sz="3200" b="1" dirty="0" smtClean="0">
                <a:cs typeface="KodchiangUPC" panose="02020603050405020304" pitchFamily="18" charset="-34"/>
              </a:rPr>
            </a:br>
            <a:endParaRPr lang="en-US" sz="3200" dirty="0">
              <a:cs typeface="KodchiangUPC" panose="02020603050405020304" pitchFamily="18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96413" y="4458545"/>
            <a:ext cx="5375847" cy="5389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400" dirty="0"/>
              <a:t>ภาพที่ 2 แสดงคอนซูมเมอร์ ใช้กับอาคารที่ใช้ระบบไฟฟ้า 1 เฟส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th-TH" sz="3200" b="1" dirty="0" smtClean="0">
                <a:cs typeface="KodchiangUPC" panose="02020603050405020304" pitchFamily="18" charset="-34"/>
              </a:rPr>
              <a:t/>
            </a:r>
            <a:br>
              <a:rPr lang="th-TH" sz="3200" b="1" dirty="0" smtClean="0">
                <a:cs typeface="KodchiangUPC" panose="02020603050405020304" pitchFamily="18" charset="-34"/>
              </a:rPr>
            </a:br>
            <a:endParaRPr lang="en-US" sz="3200" dirty="0"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8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120462"/>
            <a:ext cx="11449317" cy="53833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 smtClean="0">
                <a:cs typeface="KodchiangUPC" panose="02020603050405020304" pitchFamily="18" charset="-34"/>
              </a:rPr>
              <a:t>	แผง</a:t>
            </a:r>
            <a:r>
              <a:rPr lang="th-TH" sz="3200" dirty="0">
                <a:cs typeface="KodchiangUPC" panose="02020603050405020304" pitchFamily="18" charset="-34"/>
              </a:rPr>
              <a:t>จ่ายไฟ หรือแผงควบคุม จะเป็นแบบที่ผู้เขียนแบบได้ออกแบบเอาไว้จากการคำนวณค่ากระแสไฟฟ้าที่ใช้จากอุปกรณ์ไฟฟ้าต่างๆ ที่ได้ติดตั้ง และได้ออกแบบการควบคุมตามกฎทางไฟฟ้า ไม่ว่าจะเป็นขนาดของตัวควบคุมหลัก ตัวควบคุมย่อย จำนวนตัวควบคุมย่อย หรือระบบไฟฟ้าที่ต้องจ่ายให้กับวงจร เป็น</a:t>
            </a:r>
            <a:r>
              <a:rPr lang="th-TH" sz="3200" dirty="0" smtClean="0">
                <a:cs typeface="KodchiangUPC" panose="02020603050405020304" pitchFamily="18" charset="-34"/>
              </a:rPr>
              <a:t>ต้น</a:t>
            </a:r>
            <a:r>
              <a:rPr lang="th-TH" sz="3200" dirty="0">
                <a:cs typeface="KodchiangUPC" panose="02020603050405020304" pitchFamily="18" charset="-34"/>
              </a:rPr>
              <a:t/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 smtClean="0">
                <a:cs typeface="KodchiangUPC" panose="02020603050405020304" pitchFamily="18" charset="-34"/>
              </a:rPr>
              <a:t>ผู้อ่าน</a:t>
            </a:r>
            <a:r>
              <a:rPr lang="th-TH" sz="3200" dirty="0">
                <a:cs typeface="KodchiangUPC" panose="02020603050405020304" pitchFamily="18" charset="-34"/>
              </a:rPr>
              <a:t>แบบจะต้องอ่านแบบให้เข้าใจ เพื่อที่จะได้ทราบว่าจะต้องใช้อะไรเป็นตัวควบคุม ใช้ขนาดกี่</a:t>
            </a:r>
            <a:r>
              <a:rPr lang="th-TH" sz="3200" dirty="0" smtClean="0">
                <a:cs typeface="KodchiangUPC" panose="02020603050405020304" pitchFamily="18" charset="-34"/>
              </a:rPr>
              <a:t>แอมป์</a:t>
            </a:r>
            <a:r>
              <a:rPr lang="th-TH" sz="3200" dirty="0">
                <a:cs typeface="KodchiangUPC" panose="02020603050405020304" pitchFamily="18" charset="-34"/>
              </a:rPr>
              <a:t/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>
                <a:cs typeface="KodchiangUPC" panose="02020603050405020304" pitchFamily="18" charset="-34"/>
              </a:rPr>
              <a:t> ในปัจจุบันแผงจ่ายไฟฟ้าภายในอาคารจะออกแบบให้มีความสะดวกในการติดตั้ง โดยจะแบ่งออกเป็น 2 ชนิด คือ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>
                <a:cs typeface="KodchiangUPC" panose="02020603050405020304" pitchFamily="18" charset="-34"/>
              </a:rPr>
              <a:t>                              1. แบบ 1 เฟส เรียกว่าคอนซูมเมอร์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>
                <a:cs typeface="KodchiangUPC" panose="02020603050405020304" pitchFamily="18" charset="-34"/>
              </a:rPr>
              <a:t>                              2. แบบ 3 เฟส เรียกโหลดเซนเตอร์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 smtClean="0">
                <a:cs typeface="KodchiangUPC" panose="02020603050405020304" pitchFamily="18" charset="-34"/>
              </a:rPr>
              <a:t>	ทั้ง </a:t>
            </a:r>
            <a:r>
              <a:rPr lang="th-TH" sz="3200" dirty="0">
                <a:cs typeface="KodchiangUPC" panose="02020603050405020304" pitchFamily="18" charset="-34"/>
              </a:rPr>
              <a:t>2 ชนิด จะประกอบด้วยเมนเบรกเกอร์ และเบรกเกอร์ย่อย ประกอบอยู่ภายในแผงจ่ายไฟ</a:t>
            </a:r>
            <a:br>
              <a:rPr lang="th-TH" sz="3200" dirty="0">
                <a:cs typeface="KodchiangUPC" panose="02020603050405020304" pitchFamily="18" charset="-34"/>
              </a:rPr>
            </a:br>
            <a:r>
              <a:rPr lang="th-TH" sz="3200" dirty="0" smtClean="0">
                <a:cs typeface="KodchiangUPC" panose="02020603050405020304" pitchFamily="18" charset="-34"/>
              </a:rPr>
              <a:t>โดย</a:t>
            </a:r>
            <a:r>
              <a:rPr lang="th-TH" sz="3200" dirty="0">
                <a:cs typeface="KodchiangUPC" panose="02020603050405020304" pitchFamily="18" charset="-34"/>
              </a:rPr>
              <a:t>เมนเบรกเกอร์ก็จะมี 2 แบบ คือแบบธรรมดา และแบบป้องกันไฟรั่วได้  หรือแบบที่มีเมนเบรกเกอร์ทั้ง 2 ชนิดอยู่</a:t>
            </a:r>
            <a:endParaRPr lang="en-US" sz="3200" dirty="0"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200</Words>
  <Application>Microsoft Office PowerPoint</Application>
  <PresentationFormat>กำหนดเอง</PresentationFormat>
  <Paragraphs>60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Ion</vt:lpstr>
      <vt:lpstr>ภาพนิ่ง 1</vt:lpstr>
      <vt:lpstr>การประมาณการระบบไฟฟ้า</vt:lpstr>
      <vt:lpstr>หน่วยที่ 1 กฎและมาตรฐานการไฟฟ้า</vt:lpstr>
      <vt:lpstr>หน่วยที่ 2 การเดินสายแบบต่างๆ</vt:lpstr>
      <vt:lpstr>หน่วยที่ 3 การอ่านและถอดแบบไฟฟ้า</vt:lpstr>
      <vt:lpstr>ภาพนิ่ง 6</vt:lpstr>
      <vt:lpstr>ภาพนิ่ง 7</vt:lpstr>
      <vt:lpstr>การอ่านแบบแผงจ่ายไฟฟ้า </vt:lpstr>
      <vt:lpstr>ภาพนิ่ง 9</vt:lpstr>
      <vt:lpstr>ภาพที่ 3 แสดงแผงจ่ายไฟฟ้า แบบ Oneline Diagram   </vt:lpstr>
      <vt:lpstr>ภาพนิ่ง 11</vt:lpstr>
      <vt:lpstr>ภาพนิ่ง 12</vt:lpstr>
      <vt:lpstr>ภาพนิ่ง 13</vt:lpstr>
      <vt:lpstr>หน่วยที่ 4 การประมาณการไฟฟ้า</vt:lpstr>
      <vt:lpstr>ภาพนิ่ง 15</vt:lpstr>
      <vt:lpstr>ภาพนิ่ง 16</vt:lpstr>
      <vt:lpstr>ภาพนิ่ง 17</vt:lpstr>
      <vt:lpstr>ตัวอย่างแบบประมาณการติดตั้งไฟฟ้า</vt:lpstr>
      <vt:lpstr>หน่วยที่ 5 การใช้โปรแกรมคอมพิวเตอร์ในการประมาณราคา</vt:lpstr>
      <vt:lpstr>หวังว่าการบรรยายในวันนี้จะทำให้ทุกท่านได้ความรู้เพิ่มขึ้นไม่มากก็น้อย  ขอบคุณและสวัสดี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11</cp:revision>
  <dcterms:created xsi:type="dcterms:W3CDTF">2017-10-10T14:18:08Z</dcterms:created>
  <dcterms:modified xsi:type="dcterms:W3CDTF">2018-01-11T01:34:43Z</dcterms:modified>
</cp:coreProperties>
</file>